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7.xml" ContentType="application/vnd.openxmlformats-officedocument.presentationml.slide+xml"/>
  <Override PartName="/ppt/slides/slide4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slides/slide50.xml" ContentType="application/vnd.openxmlformats-officedocument.presentationml.slide+xml"/>
  <Override PartName="/ppt/slides/slide39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2.xml.rels" ContentType="application/vnd.openxmlformats-package.relationships+xml"/>
  <Override PartName="/ppt/slides/_rels/slide58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</a:t>
            </a:r>
            <a:r>
              <a:rPr b="0" lang="en-US" sz="1800" spc="-1" strike="noStrike">
                <a:latin typeface="Arial"/>
              </a:rPr>
              <a:t>ck </a:t>
            </a:r>
            <a:r>
              <a:rPr b="0" lang="en-US" sz="1800" spc="-1" strike="noStrike">
                <a:latin typeface="Arial"/>
              </a:rPr>
              <a:t>to </a:t>
            </a:r>
            <a:r>
              <a:rPr b="0" lang="en-US" sz="1800" spc="-1" strike="noStrike">
                <a:latin typeface="Arial"/>
              </a:rPr>
              <a:t>edi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the </a:t>
            </a:r>
            <a:r>
              <a:rPr b="0" lang="en-US" sz="1800" spc="-1" strike="noStrike">
                <a:latin typeface="Arial"/>
              </a:rPr>
              <a:t>titl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tex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for</a:t>
            </a:r>
            <a:r>
              <a:rPr b="0" lang="en-US" sz="1800" spc="-1" strike="noStrike">
                <a:latin typeface="Arial"/>
              </a:rPr>
              <a:t>ma</a:t>
            </a:r>
            <a:r>
              <a:rPr b="0" lang="en-US" sz="1800" spc="-1" strike="noStrike">
                <a:latin typeface="Arial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</a:t>
            </a:r>
            <a:r>
              <a:rPr b="0" lang="en-US" sz="1800" spc="-1" strike="noStrike">
                <a:latin typeface="Arial"/>
              </a:rPr>
              <a:t>ic</a:t>
            </a:r>
            <a:r>
              <a:rPr b="0" lang="en-US" sz="1800" spc="-1" strike="noStrike">
                <a:latin typeface="Arial"/>
              </a:rPr>
              <a:t>k </a:t>
            </a:r>
            <a:r>
              <a:rPr b="0" lang="en-US" sz="1800" spc="-1" strike="noStrike">
                <a:latin typeface="Arial"/>
              </a:rPr>
              <a:t>to 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di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th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tit</a:t>
            </a:r>
            <a:r>
              <a:rPr b="0" lang="en-US" sz="1800" spc="-1" strike="noStrike">
                <a:latin typeface="Arial"/>
              </a:rPr>
              <a:t>le </a:t>
            </a:r>
            <a:r>
              <a:rPr b="0" lang="en-US" sz="1800" spc="-1" strike="noStrike">
                <a:latin typeface="Arial"/>
              </a:rPr>
              <a:t>te</a:t>
            </a:r>
            <a:r>
              <a:rPr b="0" lang="en-US" sz="1800" spc="-1" strike="noStrike">
                <a:latin typeface="Arial"/>
              </a:rPr>
              <a:t>xt </a:t>
            </a:r>
            <a:r>
              <a:rPr b="0" lang="en-US" sz="1800" spc="-1" strike="noStrike">
                <a:latin typeface="Arial"/>
              </a:rPr>
              <a:t>fo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191880" y="364680"/>
            <a:ext cx="9714960" cy="49521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191880" y="1758600"/>
            <a:ext cx="9714960" cy="2264400"/>
          </a:xfrm>
          <a:prstGeom prst="rect">
            <a:avLst/>
          </a:prstGeom>
          <a:solidFill>
            <a:srgbClr val="eeeeee">
              <a:alpha val="53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Arial"/>
              </a:rPr>
              <a:t>Dataframes with Tidyverse</a:t>
            </a:r>
            <a:endParaRPr b="0" lang="en-US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Intro to qCMB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Kristin Fluke, CMB PhD Candidate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731520" y="548640"/>
            <a:ext cx="3026160" cy="234504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491040" y="3017520"/>
            <a:ext cx="9018360" cy="22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Created by statisticians</a:t>
            </a:r>
            <a:r>
              <a:rPr b="0" lang="en-US" sz="2000" spc="-1" strike="noStrike">
                <a:latin typeface="Arial"/>
              </a:rPr>
              <a:t> Ross Ihaka and Robert Gentleman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R is used among data miners and statisticians </a:t>
            </a:r>
            <a:r>
              <a:rPr b="1" lang="en-US" sz="2000" spc="-1" strike="noStrike">
                <a:latin typeface="Arial"/>
              </a:rPr>
              <a:t>for data analysis</a:t>
            </a:r>
            <a:r>
              <a:rPr b="0" lang="en-US" sz="2000" spc="-1" strike="noStrike">
                <a:latin typeface="Arial"/>
              </a:rPr>
              <a:t> and developing statistical software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4166280" y="1097280"/>
            <a:ext cx="5068800" cy="12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 is a programming language for </a:t>
            </a:r>
            <a:r>
              <a:rPr b="1" lang="en-US" sz="2000" spc="-1" strike="noStrike">
                <a:latin typeface="Arial"/>
              </a:rPr>
              <a:t>statistical computing</a:t>
            </a:r>
            <a:r>
              <a:rPr b="0" lang="en-US" sz="2000" spc="-1" strike="noStrike">
                <a:latin typeface="Arial"/>
              </a:rPr>
              <a:t> and </a:t>
            </a:r>
            <a:r>
              <a:rPr b="1" lang="en-US" sz="2000" spc="-1" strike="noStrike">
                <a:latin typeface="Arial"/>
              </a:rPr>
              <a:t>graphics</a:t>
            </a:r>
            <a:r>
              <a:rPr b="0" lang="en-US" sz="2000" spc="-1" strike="noStrike">
                <a:latin typeface="Arial"/>
              </a:rPr>
              <a:t> supported by the R Core Team and the R Foundation for Statistical Computing.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731520" y="490320"/>
            <a:ext cx="3116160" cy="109296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640080" y="2011680"/>
            <a:ext cx="3931560" cy="310860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5212080" y="319680"/>
            <a:ext cx="4236120" cy="489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w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Q</a:t>
            </a:r>
            <a:r>
              <a:rPr b="0" lang="en-US" sz="4400" spc="-1" strike="noStrike">
                <a:latin typeface="Arial"/>
              </a:rPr>
              <a:t>u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G</a:t>
            </a:r>
            <a:r>
              <a:rPr b="0" lang="en-US" sz="4400" spc="-1" strike="noStrike">
                <a:latin typeface="Arial"/>
              </a:rPr>
              <a:t>u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rcRect l="18047" t="30527" r="23898" b="40437"/>
          <a:stretch/>
        </p:blipFill>
        <p:spPr>
          <a:xfrm>
            <a:off x="1371600" y="1371600"/>
            <a:ext cx="7153920" cy="2011680"/>
          </a:xfrm>
          <a:prstGeom prst="rect">
            <a:avLst/>
          </a:prstGeom>
          <a:ln>
            <a:noFill/>
          </a:ln>
        </p:spPr>
      </p:pic>
      <p:sp>
        <p:nvSpPr>
          <p:cNvPr id="134" name="TextShape 2"/>
          <p:cNvSpPr txBox="1"/>
          <p:nvPr/>
        </p:nvSpPr>
        <p:spPr>
          <a:xfrm>
            <a:off x="1280160" y="3474720"/>
            <a:ext cx="73152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ll </a:t>
            </a:r>
            <a:r>
              <a:rPr b="0" lang="en-US" sz="1800" spc="-1" strike="noStrike">
                <a:latin typeface="Arial"/>
              </a:rPr>
              <a:t>(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)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w</a:t>
            </a:r>
            <a:r>
              <a:rPr b="0" lang="en-US" sz="1800" spc="-1" strike="noStrike">
                <a:latin typeface="Arial"/>
              </a:rPr>
              <a:t>it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ti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k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ll </a:t>
            </a:r>
            <a:r>
              <a:rPr b="0" lang="en-US" sz="1800" spc="-1" strike="noStrike">
                <a:latin typeface="Arial"/>
              </a:rPr>
              <a:t>(</a:t>
            </a:r>
            <a:r>
              <a:rPr b="0" lang="en-US" sz="1800" spc="-1" strike="noStrike">
                <a:latin typeface="Arial"/>
              </a:rPr>
              <a:t>`</a:t>
            </a:r>
            <a:r>
              <a:rPr b="0" lang="en-US" sz="1800" spc="-1" strike="noStrike">
                <a:latin typeface="Arial"/>
              </a:rPr>
              <a:t>`</a:t>
            </a:r>
            <a:r>
              <a:rPr b="0" lang="en-US" sz="1800" spc="-1" strike="noStrike">
                <a:latin typeface="Arial"/>
              </a:rPr>
              <a:t>`</a:t>
            </a:r>
            <a:r>
              <a:rPr b="0" lang="en-US" sz="1800" spc="-1" strike="noStrike"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f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ll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y </a:t>
            </a: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v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ti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f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ll</a:t>
            </a:r>
            <a:r>
              <a:rPr b="0" lang="en-US" sz="1800" spc="-1" strike="noStrike">
                <a:latin typeface="Arial"/>
              </a:rPr>
              <a:t>.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fi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f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ll</a:t>
            </a:r>
            <a:r>
              <a:rPr b="0" lang="en-US" sz="1800" spc="-1" strike="noStrike">
                <a:latin typeface="Arial"/>
              </a:rPr>
              <a:t>. 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y 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l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r 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y </a:t>
            </a: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ll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w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w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Q</a:t>
            </a:r>
            <a:r>
              <a:rPr b="0" lang="en-US" sz="4400" spc="-1" strike="noStrike">
                <a:latin typeface="Arial"/>
              </a:rPr>
              <a:t>u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G</a:t>
            </a:r>
            <a:r>
              <a:rPr b="0" lang="en-US" sz="4400" spc="-1" strike="noStrike">
                <a:latin typeface="Arial"/>
              </a:rPr>
              <a:t>u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731520" y="3840480"/>
            <a:ext cx="886968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w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w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(</a:t>
            </a:r>
            <a:r>
              <a:rPr b="0" lang="en-US" sz="1800" spc="-1" strike="noStrike">
                <a:latin typeface="Arial"/>
              </a:rPr>
              <a:t>#</a:t>
            </a:r>
            <a:r>
              <a:rPr b="0" lang="en-US" sz="1800" spc="-1" strike="noStrike">
                <a:latin typeface="Arial"/>
              </a:rPr>
              <a:t>)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(</a:t>
            </a:r>
            <a:r>
              <a:rPr b="0" lang="en-US" sz="1800" spc="-1" strike="noStrike">
                <a:latin typeface="Arial"/>
              </a:rPr>
              <a:t>*</a:t>
            </a:r>
            <a:r>
              <a:rPr b="0" lang="en-US" sz="1800" spc="-1" strike="noStrike">
                <a:latin typeface="Arial"/>
              </a:rPr>
              <a:t>)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.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’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v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.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rcRect l="8976" t="32140" r="3033" b="24315"/>
          <a:stretch/>
        </p:blipFill>
        <p:spPr>
          <a:xfrm>
            <a:off x="731520" y="1172160"/>
            <a:ext cx="8869320" cy="24685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w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Q</a:t>
            </a:r>
            <a:r>
              <a:rPr b="0" lang="en-US" sz="4400" spc="-1" strike="noStrike">
                <a:latin typeface="Arial"/>
              </a:rPr>
              <a:t>u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G</a:t>
            </a:r>
            <a:r>
              <a:rPr b="0" lang="en-US" sz="4400" spc="-1" strike="noStrike">
                <a:latin typeface="Arial"/>
              </a:rPr>
              <a:t>u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3274920"/>
            <a:ext cx="356616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,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w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.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w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v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.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rcRect l="4439" t="6341" r="61087" b="61400"/>
          <a:stretch/>
        </p:blipFill>
        <p:spPr>
          <a:xfrm>
            <a:off x="731880" y="1189080"/>
            <a:ext cx="3474360" cy="18284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1" name="" descr=""/>
          <p:cNvPicPr/>
          <p:nvPr/>
        </p:nvPicPr>
        <p:blipFill>
          <a:blip r:embed="rId2"/>
          <a:srcRect l="21675" t="11178" r="18455" b="101"/>
          <a:stretch/>
        </p:blipFill>
        <p:spPr>
          <a:xfrm>
            <a:off x="4754880" y="1176480"/>
            <a:ext cx="4754880" cy="3963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2" name="Line 3"/>
          <p:cNvSpPr/>
          <p:nvPr/>
        </p:nvSpPr>
        <p:spPr>
          <a:xfrm>
            <a:off x="4317120" y="2286000"/>
            <a:ext cx="3657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3" dur="indefinite" restart="never" nodeType="tmRoot">
          <p:childTnLst>
            <p:seq>
              <p:cTn id="174" dur="indefinite" nodeType="mainSeq">
                <p:childTnLst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702480" y="1290960"/>
            <a:ext cx="2376000" cy="274284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1123920" y="2109960"/>
            <a:ext cx="5212440" cy="15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6600" spc="-1" strike="noStrike">
                <a:solidFill>
                  <a:srgbClr val="000000"/>
                </a:solidFill>
                <a:latin typeface="Arial"/>
              </a:rPr>
              <a:t>Data Frames</a:t>
            </a:r>
            <a:endParaRPr b="0" lang="en-US" sz="6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3600" spc="-1" strike="noStrike">
                <a:solidFill>
                  <a:srgbClr val="000000"/>
                </a:solidFill>
                <a:latin typeface="Arial"/>
              </a:rPr>
              <a:t>with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966600" y="2230560"/>
            <a:ext cx="2376000" cy="274284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rcRect l="0" t="19172" r="0" b="32343"/>
          <a:stretch/>
        </p:blipFill>
        <p:spPr>
          <a:xfrm>
            <a:off x="3892680" y="2596320"/>
            <a:ext cx="4976640" cy="198216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1097280" y="1005840"/>
            <a:ext cx="79549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The tidyverse is a </a:t>
            </a:r>
            <a:r>
              <a:rPr b="1" lang="en-US" sz="1800" spc="-1" strike="noStrike">
                <a:latin typeface="Arial"/>
              </a:rPr>
              <a:t>collection of R packages</a:t>
            </a:r>
            <a:r>
              <a:rPr b="0" lang="en-US" sz="1800" spc="-1" strike="noStrike">
                <a:latin typeface="Arial"/>
              </a:rPr>
              <a:t> introduced by Hadley Wickham and his team that share an underlying design philosophy, grammar, and data structures of tidy data.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04360" y="44244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Functions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749040" y="1978920"/>
            <a:ext cx="5851800" cy="23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a6099"/>
                </a:solidFill>
                <a:latin typeface="Arial"/>
              </a:rPr>
              <a:t>&gt;   function(argument1, argument2, ….)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a6099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2a6099"/>
                </a:solidFill>
                <a:latin typeface="Arial"/>
              </a:rPr>
              <a:t>[1] output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a6099"/>
                </a:solidFill>
                <a:latin typeface="Arial"/>
              </a:rPr>
              <a:t>&gt;   my_list &lt;- c(3,4,5,6)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a6099"/>
                </a:solidFill>
                <a:latin typeface="Arial"/>
              </a:rPr>
              <a:t>&gt;   mean(my_list)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a6099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2a6099"/>
                </a:solidFill>
                <a:latin typeface="Arial"/>
              </a:rPr>
              <a:t>[1] 4.5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274320" y="274680"/>
            <a:ext cx="2876040" cy="256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977760" y="268920"/>
            <a:ext cx="1984680" cy="2291040"/>
          </a:xfrm>
          <a:prstGeom prst="rect">
            <a:avLst/>
          </a:prstGeom>
          <a:ln>
            <a:noFill/>
          </a:ln>
        </p:spPr>
      </p:pic>
      <p:sp>
        <p:nvSpPr>
          <p:cNvPr id="152" name="CustomShape 1"/>
          <p:cNvSpPr/>
          <p:nvPr/>
        </p:nvSpPr>
        <p:spPr>
          <a:xfrm>
            <a:off x="3749040" y="685800"/>
            <a:ext cx="5668920" cy="19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df &lt;- read.delim(“path/to/df”, sep = “\t”)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  <a:ea typeface="Noto Sans CJK SC"/>
              </a:rPr>
              <a:t>&gt; function(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  <a:ea typeface="Noto Sans CJK SC"/>
              </a:rPr>
              <a:t>arg1 = df</a:t>
            </a:r>
            <a:r>
              <a:rPr b="0" lang="en-US" sz="2200" spc="-1" strike="noStrike">
                <a:solidFill>
                  <a:srgbClr val="2a6099"/>
                </a:solidFill>
                <a:latin typeface="Arial"/>
                <a:ea typeface="Noto Sans CJK SC"/>
              </a:rPr>
              <a:t>, arg2, arg3, ….)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  <a:ea typeface="Noto Sans CJK SC"/>
              </a:rPr>
              <a:t>[1] df </a:t>
            </a:r>
            <a:r>
              <a:rPr b="0" lang="en-US" sz="2200" spc="-1" strike="noStrike">
                <a:solidFill>
                  <a:srgbClr val="666666"/>
                </a:solidFill>
                <a:latin typeface="Arial"/>
                <a:ea typeface="Noto Sans CJK SC"/>
              </a:rPr>
              <a:t># modified df with function applied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645920" y="3108960"/>
            <a:ext cx="658728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new_df &lt;- df </a:t>
            </a:r>
            <a:r>
              <a:rPr b="0" lang="en-US" sz="2000" spc="-1" strike="noStrike">
                <a:solidFill>
                  <a:srgbClr val="c9211e"/>
                </a:solidFill>
                <a:latin typeface="Arial"/>
                <a:ea typeface="Noto Sans CJK SC"/>
              </a:rPr>
              <a:t>%&gt;%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3200400" y="3108960"/>
            <a:ext cx="1096920" cy="365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" dur="indefinite" restart="never" nodeType="tmRoot">
          <p:childTnLst>
            <p:seq>
              <p:cTn id="204" dur="indefinite" nodeType="mainSeq">
                <p:childTnLst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977760" y="268920"/>
            <a:ext cx="1984680" cy="2291040"/>
          </a:xfrm>
          <a:prstGeom prst="rect">
            <a:avLst/>
          </a:prstGeom>
          <a:ln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3749040" y="685800"/>
            <a:ext cx="5668920" cy="19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df &lt;- read.delim(“path/to/df”, sep = “\t”)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  <a:ea typeface="Noto Sans CJK SC"/>
              </a:rPr>
              <a:t>&gt; function(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  <a:ea typeface="Noto Sans CJK SC"/>
              </a:rPr>
              <a:t>arg1 = df</a:t>
            </a:r>
            <a:r>
              <a:rPr b="0" lang="en-US" sz="2200" spc="-1" strike="noStrike">
                <a:solidFill>
                  <a:srgbClr val="2a6099"/>
                </a:solidFill>
                <a:latin typeface="Arial"/>
                <a:ea typeface="Noto Sans CJK SC"/>
              </a:rPr>
              <a:t>, arg2, arg3, ….)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  <a:ea typeface="Noto Sans CJK SC"/>
              </a:rPr>
              <a:t>[1] df </a:t>
            </a:r>
            <a:r>
              <a:rPr b="0" lang="en-US" sz="2200" spc="-1" strike="noStrike">
                <a:solidFill>
                  <a:srgbClr val="666666"/>
                </a:solidFill>
                <a:latin typeface="Arial"/>
                <a:ea typeface="Noto Sans CJK SC"/>
              </a:rPr>
              <a:t># modified df with function applied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645920" y="3108960"/>
            <a:ext cx="6587280" cy="15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new_df &lt;- df </a:t>
            </a:r>
            <a:r>
              <a:rPr b="0" lang="en-US" sz="2000" spc="-1" strike="noStrike">
                <a:solidFill>
                  <a:srgbClr val="c9211e"/>
                </a:solidFill>
                <a:latin typeface="Arial"/>
                <a:ea typeface="Noto Sans CJK SC"/>
              </a:rPr>
              <a:t>%&gt;%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function(arg2, arg3, ...) </a:t>
            </a:r>
            <a:r>
              <a:rPr b="0" lang="en-US" sz="2000" spc="-1" strike="noStrike">
                <a:solidFill>
                  <a:srgbClr val="c9211e"/>
                </a:solidFill>
                <a:latin typeface="Arial"/>
                <a:ea typeface="Noto Sans CJK SC"/>
              </a:rPr>
              <a:t>%&gt;%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function(arg2, arg3, …) </a:t>
            </a:r>
            <a:r>
              <a:rPr b="0" lang="en-US" sz="2000" spc="-1" strike="noStrike">
                <a:solidFill>
                  <a:srgbClr val="c9211e"/>
                </a:solidFill>
                <a:latin typeface="Arial"/>
                <a:ea typeface="Noto Sans CJK SC"/>
              </a:rPr>
              <a:t>%&gt;%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function(arg2, arg3, …)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g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324000" y="930600"/>
            <a:ext cx="9280080" cy="428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 u="sng">
                <a:solidFill>
                  <a:srgbClr val="2a6099"/>
                </a:solidFill>
                <a:uFillTx/>
                <a:latin typeface="Arial"/>
              </a:rPr>
              <a:t>Monday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Download the power point presentation and the RMarkdown document, Tidyverse_HW.rmd, and toy datasets.</a:t>
            </a:r>
            <a:r>
              <a:rPr b="1" lang="en-US" sz="2200" spc="-1" strike="noStrike" u="sng">
                <a:uFillTx/>
                <a:latin typeface="Arial"/>
              </a:rPr>
              <a:t> Put everything in the same folder</a:t>
            </a:r>
            <a:r>
              <a:rPr b="0" lang="en-US" sz="2200" spc="-1" strike="noStrike">
                <a:latin typeface="Arial"/>
              </a:rPr>
              <a:t>.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Follow along with the live demonstrations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 u="sng">
                <a:solidFill>
                  <a:srgbClr val="2a6099"/>
                </a:solidFill>
                <a:uFillTx/>
                <a:latin typeface="Arial"/>
              </a:rPr>
              <a:t>Wednesday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Finish presentation, complete HW individually or in a group.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Knit your assignment to PDF or HTML and submit on canvas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 u="sng">
                <a:solidFill>
                  <a:srgbClr val="2a6099"/>
                </a:solidFill>
                <a:uFillTx/>
                <a:latin typeface="Arial"/>
              </a:rPr>
              <a:t>Friday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 am available to help! I will hold office hours after CMB seminar </a:t>
            </a:r>
            <a:endParaRPr b="0" lang="en-US" sz="2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AZ H210, 11am-1pm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85200" y="296640"/>
            <a:ext cx="25599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Install tidyverse: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rcRect l="26213" t="36987" r="46579" b="54957"/>
          <a:stretch/>
        </p:blipFill>
        <p:spPr>
          <a:xfrm>
            <a:off x="476640" y="642960"/>
            <a:ext cx="3276360" cy="54540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385200" y="1520640"/>
            <a:ext cx="25599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Import tidyverse into your session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rcRect l="21675" t="7955" r="23900" b="1732"/>
          <a:stretch/>
        </p:blipFill>
        <p:spPr>
          <a:xfrm>
            <a:off x="4115160" y="365760"/>
            <a:ext cx="5485680" cy="5119920"/>
          </a:xfrm>
          <a:prstGeom prst="rect">
            <a:avLst/>
          </a:prstGeom>
          <a:ln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2690640" y="1609920"/>
            <a:ext cx="1371240" cy="273960"/>
          </a:xfrm>
          <a:custGeom>
            <a:avLst/>
            <a:gdLst/>
            <a:ahLst/>
            <a:rect l="l" t="t" r="r" b="b"/>
            <a:pathLst>
              <a:path w="3812" h="764">
                <a:moveTo>
                  <a:pt x="0" y="190"/>
                </a:moveTo>
                <a:lnTo>
                  <a:pt x="2858" y="190"/>
                </a:lnTo>
                <a:lnTo>
                  <a:pt x="2858" y="0"/>
                </a:lnTo>
                <a:lnTo>
                  <a:pt x="3811" y="381"/>
                </a:lnTo>
                <a:lnTo>
                  <a:pt x="2858" y="763"/>
                </a:lnTo>
                <a:lnTo>
                  <a:pt x="2858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1d10f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4"/>
          <p:cNvSpPr/>
          <p:nvPr/>
        </p:nvSpPr>
        <p:spPr>
          <a:xfrm>
            <a:off x="385200" y="3969000"/>
            <a:ext cx="25599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Tidyverse and associated pacakges are imported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3211920" y="2834640"/>
            <a:ext cx="902880" cy="25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7020" spc="-1" strike="noStrike">
                <a:solidFill>
                  <a:srgbClr val="1d10fe"/>
                </a:solidFill>
                <a:latin typeface="Arial"/>
              </a:rPr>
              <a:t>{</a:t>
            </a:r>
            <a:endParaRPr b="0" lang="en-US" sz="170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Manipulations we will work on: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  <a:ea typeface="Noto Sans CJK SC"/>
              </a:rPr>
              <a:t>Mutate, select, rename, filter, merge, arrange, gather, spread 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  <a:ea typeface="Noto Sans CJK SC"/>
              </a:rPr>
              <a:t>Other functions: grouping &amp; summarizing, reading/writing data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  <a:ea typeface="Noto Sans CJK SC"/>
              </a:rPr>
              <a:t>Datatype conversions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  <a:ea typeface="Noto Sans CJK SC"/>
              </a:rPr>
              <a:t>At your discretion: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  <a:ea typeface="Noto Sans CJK SC"/>
              </a:rPr>
              <a:t>Data visualization with ggplot2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Tidyverse grammar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All functions take a dataframe as </a:t>
            </a:r>
            <a:r>
              <a:rPr b="1" lang="en-US" sz="2200" spc="-1" strike="noStrike">
                <a:latin typeface="Arial"/>
              </a:rPr>
              <a:t>input</a:t>
            </a:r>
            <a:r>
              <a:rPr b="0" lang="en-US" sz="2200" spc="-1" strike="noStrike">
                <a:latin typeface="Arial"/>
              </a:rPr>
              <a:t> 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All functions produce a dataframe as </a:t>
            </a:r>
            <a:r>
              <a:rPr b="1" lang="en-US" sz="2200" spc="-1" strike="noStrike">
                <a:latin typeface="Arial"/>
              </a:rPr>
              <a:t>output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It is therefore assumed that the first argument of a tidyverse function is always a dataframe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974880" y="4243320"/>
            <a:ext cx="4388760" cy="7149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new_df</a:t>
            </a:r>
            <a:r>
              <a:rPr b="0" lang="en-US" sz="22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22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666666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666666"/>
                </a:solidFill>
                <a:latin typeface="Arial"/>
              </a:rPr>
              <a:t>function(arg = </a:t>
            </a:r>
            <a:r>
              <a:rPr b="0" i="1" lang="en-US" sz="2200" spc="-1" strike="noStrike">
                <a:solidFill>
                  <a:srgbClr val="666666"/>
                </a:solidFill>
                <a:latin typeface="Arial"/>
              </a:rPr>
              <a:t>&lt;value&gt;</a:t>
            </a:r>
            <a:r>
              <a:rPr b="0" lang="en-US" sz="2200" spc="-1" strike="noStrike">
                <a:solidFill>
                  <a:srgbClr val="666666"/>
                </a:solidFill>
                <a:latin typeface="Arial"/>
              </a:rPr>
              <a:t> 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974880" y="3478320"/>
            <a:ext cx="4419720" cy="4532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function</a:t>
            </a:r>
            <a:r>
              <a:rPr b="0" lang="en-US" sz="2200" spc="-1" strike="noStrike">
                <a:solidFill>
                  <a:srgbClr val="666666"/>
                </a:solidFill>
                <a:latin typeface="Arial"/>
              </a:rPr>
              <a:t>(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data = df, arg =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&lt;value&gt;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666666"/>
                </a:solidFill>
                <a:latin typeface="Arial"/>
              </a:rPr>
              <a:t>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129280" y="1335600"/>
            <a:ext cx="4668120" cy="14266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df_long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group_by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group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summarize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n=n(),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mean = mean(observation),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sd = sd(observation) 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137200" y="280044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182880" y="1327320"/>
            <a:ext cx="4571640" cy="11138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group_by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column1, column2, …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summarize(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&lt;formulas&gt;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202320" y="362880"/>
            <a:ext cx="9307080" cy="73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group_by / summarize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365760" y="256032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df_long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176" name="Table 6"/>
          <p:cNvGraphicFramePr/>
          <p:nvPr/>
        </p:nvGraphicFramePr>
        <p:xfrm>
          <a:off x="462960" y="3043080"/>
          <a:ext cx="3194280" cy="1652040"/>
        </p:xfrm>
        <a:graphic>
          <a:graphicData uri="http://schemas.openxmlformats.org/drawingml/2006/table">
            <a:tbl>
              <a:tblPr/>
              <a:tblGrid>
                <a:gridCol w="869040"/>
                <a:gridCol w="1101960"/>
                <a:gridCol w="1223640"/>
              </a:tblGrid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replicate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group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observation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control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control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control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treamtment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treamtment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treamtment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" name="Table 7"/>
          <p:cNvGraphicFramePr/>
          <p:nvPr/>
        </p:nvGraphicFramePr>
        <p:xfrm>
          <a:off x="5109840" y="3375000"/>
          <a:ext cx="3759480" cy="690480"/>
        </p:xfrm>
        <a:graphic>
          <a:graphicData uri="http://schemas.openxmlformats.org/drawingml/2006/table">
            <a:tbl>
              <a:tblPr/>
              <a:tblGrid>
                <a:gridCol w="1078560"/>
                <a:gridCol w="801360"/>
                <a:gridCol w="939600"/>
                <a:gridCol w="940320"/>
              </a:tblGrid>
              <a:tr h="262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group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mean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sd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control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12.33333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1.527525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treamtment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25.66667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4.163332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8" name="CustomShape 8"/>
          <p:cNvSpPr/>
          <p:nvPr/>
        </p:nvSpPr>
        <p:spPr>
          <a:xfrm>
            <a:off x="274320" y="3383280"/>
            <a:ext cx="3840120" cy="73116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9"/>
          <p:cNvSpPr/>
          <p:nvPr/>
        </p:nvSpPr>
        <p:spPr>
          <a:xfrm>
            <a:off x="274320" y="4211280"/>
            <a:ext cx="3840120" cy="731160"/>
          </a:xfrm>
          <a:prstGeom prst="rect">
            <a:avLst/>
          </a:prstGeom>
          <a:noFill/>
          <a:ln w="36720">
            <a:solidFill>
              <a:srgbClr val="1c26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3" dur="indefinite" restart="never" nodeType="tmRoot">
          <p:childTnLst>
            <p:seq>
              <p:cTn id="244" dur="indefinite" nodeType="mainSeq">
                <p:childTnLst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365760" y="274320"/>
            <a:ext cx="1018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&lt;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212160" y="948960"/>
            <a:ext cx="32914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182" name="Table 2"/>
          <p:cNvGraphicFramePr/>
          <p:nvPr/>
        </p:nvGraphicFramePr>
        <p:xfrm>
          <a:off x="6174720" y="1340280"/>
          <a:ext cx="2626200" cy="1401480"/>
        </p:xfrm>
        <a:graphic>
          <a:graphicData uri="http://schemas.openxmlformats.org/drawingml/2006/table">
            <a:tbl>
              <a:tblPr/>
              <a:tblGrid>
                <a:gridCol w="1025280"/>
                <a:gridCol w="600480"/>
                <a:gridCol w="1000800"/>
              </a:tblGrid>
              <a:tr h="4442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replicate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9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3" name="CustomShape 3"/>
          <p:cNvSpPr/>
          <p:nvPr/>
        </p:nvSpPr>
        <p:spPr>
          <a:xfrm>
            <a:off x="182880" y="2010960"/>
            <a:ext cx="4388760" cy="6346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mutate( new_column = </a:t>
            </a:r>
            <a:r>
              <a:rPr b="0" i="1" lang="en-US" sz="1800" spc="-1" strike="noStrike">
                <a:solidFill>
                  <a:srgbClr val="666666"/>
                </a:solidFill>
                <a:latin typeface="Arial"/>
              </a:rPr>
              <a:t>&lt;formula&gt;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 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202320" y="2875320"/>
            <a:ext cx="5028840" cy="6393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mutate( fold_change = treatment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</a:rPr>
              <a:t>/ control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6005880" y="3234960"/>
            <a:ext cx="32914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186" name="Table 6"/>
          <p:cNvGraphicFramePr/>
          <p:nvPr/>
        </p:nvGraphicFramePr>
        <p:xfrm>
          <a:off x="5968440" y="3626280"/>
          <a:ext cx="3627000" cy="1401480"/>
        </p:xfrm>
        <a:graphic>
          <a:graphicData uri="http://schemas.openxmlformats.org/drawingml/2006/table">
            <a:tbl>
              <a:tblPr/>
              <a:tblGrid>
                <a:gridCol w="1025280"/>
                <a:gridCol w="600480"/>
                <a:gridCol w="1000800"/>
                <a:gridCol w="1000800"/>
              </a:tblGrid>
              <a:tr h="4442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replicate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fold_change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2.4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9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7" name="CustomShape 7"/>
          <p:cNvSpPr/>
          <p:nvPr/>
        </p:nvSpPr>
        <p:spPr>
          <a:xfrm>
            <a:off x="182880" y="1317960"/>
            <a:ext cx="4937400" cy="4406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mutate</a:t>
            </a:r>
            <a:r>
              <a:rPr b="0" lang="en-US" sz="2200" spc="-1" strike="noStrike">
                <a:solidFill>
                  <a:srgbClr val="666666"/>
                </a:solidFill>
                <a:latin typeface="Arial"/>
              </a:rPr>
              <a:t>(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df, new_column =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&lt;formula&gt;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666666"/>
                </a:solidFill>
                <a:latin typeface="Arial"/>
              </a:rPr>
              <a:t>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202320" y="362880"/>
            <a:ext cx="7569720" cy="13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latin typeface="Arial"/>
              </a:rPr>
              <a:t>mutate (adding columns)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212160" y="948960"/>
            <a:ext cx="32914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190" name="Table 2"/>
          <p:cNvGraphicFramePr/>
          <p:nvPr/>
        </p:nvGraphicFramePr>
        <p:xfrm>
          <a:off x="6174720" y="1340280"/>
          <a:ext cx="2626200" cy="1401480"/>
        </p:xfrm>
        <a:graphic>
          <a:graphicData uri="http://schemas.openxmlformats.org/drawingml/2006/table">
            <a:tbl>
              <a:tblPr/>
              <a:tblGrid>
                <a:gridCol w="1025280"/>
                <a:gridCol w="600480"/>
                <a:gridCol w="1000800"/>
              </a:tblGrid>
              <a:tr h="4442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replicate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9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1" name="CustomShape 3"/>
          <p:cNvSpPr/>
          <p:nvPr/>
        </p:nvSpPr>
        <p:spPr>
          <a:xfrm>
            <a:off x="182880" y="2010960"/>
            <a:ext cx="4388760" cy="6346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mutate( new_column = </a:t>
            </a:r>
            <a:r>
              <a:rPr b="0" i="1" lang="en-US" sz="1800" spc="-1" strike="noStrike">
                <a:solidFill>
                  <a:srgbClr val="666666"/>
                </a:solidFill>
                <a:latin typeface="Arial"/>
              </a:rPr>
              <a:t>&lt;formula&gt;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 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202320" y="2875320"/>
            <a:ext cx="5028840" cy="6393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mutate( fold_change = treatment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</a:rPr>
              <a:t>/ control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6005880" y="3234960"/>
            <a:ext cx="32914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194" name="Table 6"/>
          <p:cNvGraphicFramePr/>
          <p:nvPr/>
        </p:nvGraphicFramePr>
        <p:xfrm>
          <a:off x="5968440" y="3626280"/>
          <a:ext cx="3893760" cy="1402560"/>
        </p:xfrm>
        <a:graphic>
          <a:graphicData uri="http://schemas.openxmlformats.org/drawingml/2006/table">
            <a:tbl>
              <a:tblPr/>
              <a:tblGrid>
                <a:gridCol w="742320"/>
                <a:gridCol w="632160"/>
                <a:gridCol w="926640"/>
                <a:gridCol w="943560"/>
                <a:gridCol w="649440"/>
              </a:tblGrid>
              <a:tr h="4924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replicate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fold_change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log2FC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03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2.4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03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0.93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038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0.94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5" name="CustomShape 7"/>
          <p:cNvSpPr/>
          <p:nvPr/>
        </p:nvSpPr>
        <p:spPr>
          <a:xfrm>
            <a:off x="182880" y="1317960"/>
            <a:ext cx="4937400" cy="4406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mutate</a:t>
            </a:r>
            <a:r>
              <a:rPr b="0" lang="en-US" sz="2200" spc="-1" strike="noStrike">
                <a:solidFill>
                  <a:srgbClr val="666666"/>
                </a:solidFill>
                <a:latin typeface="Arial"/>
              </a:rPr>
              <a:t>(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df, new_column =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&lt;formula&gt; </a:t>
            </a:r>
            <a:r>
              <a:rPr b="0" lang="en-US" sz="2200" spc="-1" strike="noStrike">
                <a:solidFill>
                  <a:srgbClr val="666666"/>
                </a:solidFill>
                <a:latin typeface="Arial"/>
              </a:rPr>
              <a:t>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202320" y="362880"/>
            <a:ext cx="8118360" cy="13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latin typeface="Arial"/>
              </a:rPr>
              <a:t>mutate (adding columns)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7" name="CustomShape 9"/>
          <p:cNvSpPr/>
          <p:nvPr/>
        </p:nvSpPr>
        <p:spPr>
          <a:xfrm>
            <a:off x="202320" y="3739680"/>
            <a:ext cx="5649480" cy="11138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mutate( fold_change = treatment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</a:rPr>
              <a:t>/ control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) 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mutate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(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log2FC = log2(fold_change) 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5" dur="indefinite" restart="never" nodeType="tmRoot">
          <p:childTnLst>
            <p:seq>
              <p:cTn id="296" dur="indefinite" nodeType="mainSeq">
                <p:childTnLst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852160" y="948960"/>
            <a:ext cx="32914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82880" y="2046960"/>
            <a:ext cx="5303160" cy="6404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select(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column_name, </a:t>
            </a:r>
            <a:r>
              <a:rPr b="0" lang="en-US" sz="1800" spc="-1" strike="noStrike">
                <a:solidFill>
                  <a:srgbClr val="a1467e"/>
                </a:solidFill>
                <a:latin typeface="Arial"/>
                <a:ea typeface="Noto Sans CJK SC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column_name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202320" y="3091320"/>
            <a:ext cx="5649480" cy="964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select(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replicate, control, treatment,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fold_change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6221880" y="3270960"/>
            <a:ext cx="32914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02" name="Table 5"/>
          <p:cNvGraphicFramePr/>
          <p:nvPr/>
        </p:nvGraphicFramePr>
        <p:xfrm>
          <a:off x="6184440" y="3662280"/>
          <a:ext cx="3627000" cy="1401480"/>
        </p:xfrm>
        <a:graphic>
          <a:graphicData uri="http://schemas.openxmlformats.org/drawingml/2006/table">
            <a:tbl>
              <a:tblPr/>
              <a:tblGrid>
                <a:gridCol w="1025280"/>
                <a:gridCol w="600480"/>
                <a:gridCol w="1000800"/>
                <a:gridCol w="1000800"/>
              </a:tblGrid>
              <a:tr h="4442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replicate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fold_change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2.4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9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3" name="CustomShape 6"/>
          <p:cNvSpPr/>
          <p:nvPr/>
        </p:nvSpPr>
        <p:spPr>
          <a:xfrm>
            <a:off x="182880" y="1317960"/>
            <a:ext cx="5303160" cy="419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select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df, column_name, </a:t>
            </a:r>
            <a:r>
              <a:rPr b="0" lang="en-US" sz="1800" spc="-1" strike="noStrike">
                <a:solidFill>
                  <a:srgbClr val="a1467e"/>
                </a:solidFill>
                <a:latin typeface="Arial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column_name)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202320" y="362880"/>
            <a:ext cx="9307080" cy="73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latin typeface="Arial"/>
              </a:rPr>
              <a:t>select (selecting/removing columns)</a:t>
            </a:r>
            <a:endParaRPr b="0" lang="en-US" sz="4000" spc="-1" strike="noStrike">
              <a:latin typeface="Arial"/>
            </a:endParaRPr>
          </a:p>
        </p:txBody>
      </p:sp>
      <p:graphicFrame>
        <p:nvGraphicFramePr>
          <p:cNvPr id="205" name="Table 8"/>
          <p:cNvGraphicFramePr/>
          <p:nvPr/>
        </p:nvGraphicFramePr>
        <p:xfrm>
          <a:off x="5819760" y="1395720"/>
          <a:ext cx="4015080" cy="1401840"/>
        </p:xfrm>
        <a:graphic>
          <a:graphicData uri="http://schemas.openxmlformats.org/drawingml/2006/table">
            <a:tbl>
              <a:tblPr/>
              <a:tblGrid>
                <a:gridCol w="742320"/>
                <a:gridCol w="632160"/>
                <a:gridCol w="926640"/>
                <a:gridCol w="943560"/>
                <a:gridCol w="770760"/>
              </a:tblGrid>
              <a:tr h="4442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replicate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fold_change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log2FC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2.4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0.93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9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0.94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6" name="CustomShape 9"/>
          <p:cNvSpPr/>
          <p:nvPr/>
        </p:nvSpPr>
        <p:spPr>
          <a:xfrm>
            <a:off x="202320" y="4459680"/>
            <a:ext cx="5649480" cy="66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select(</a:t>
            </a:r>
            <a:r>
              <a:rPr b="0" lang="en-US" sz="1800" spc="-1" strike="noStrike">
                <a:solidFill>
                  <a:srgbClr val="a1467e"/>
                </a:solidFill>
                <a:latin typeface="Arial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log2FC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10"/>
          <p:cNvSpPr/>
          <p:nvPr/>
        </p:nvSpPr>
        <p:spPr>
          <a:xfrm>
            <a:off x="238320" y="4092480"/>
            <a:ext cx="1005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OR...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11"/>
          <p:cNvSpPr/>
          <p:nvPr/>
        </p:nvSpPr>
        <p:spPr>
          <a:xfrm>
            <a:off x="238320" y="5208480"/>
            <a:ext cx="5704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select() can also be used to re-order columns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3" dur="indefinite" restart="never" nodeType="tmRoot">
          <p:childTnLst>
            <p:seq>
              <p:cTn id="304" dur="indefinite" nodeType="mainSeq">
                <p:childTnLst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6644160" y="134496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82880" y="2046960"/>
            <a:ext cx="5303160" cy="6404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dplyr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::rename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new_name = old_name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202320" y="3091320"/>
            <a:ext cx="5283720" cy="748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dplyr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::rename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FC = fold_change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6221880" y="3450960"/>
            <a:ext cx="32914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13" name="Table 5"/>
          <p:cNvGraphicFramePr/>
          <p:nvPr/>
        </p:nvGraphicFramePr>
        <p:xfrm>
          <a:off x="6184440" y="3842280"/>
          <a:ext cx="3627000" cy="1401840"/>
        </p:xfrm>
        <a:graphic>
          <a:graphicData uri="http://schemas.openxmlformats.org/drawingml/2006/table">
            <a:tbl>
              <a:tblPr/>
              <a:tblGrid>
                <a:gridCol w="1025280"/>
                <a:gridCol w="600480"/>
                <a:gridCol w="1000800"/>
                <a:gridCol w="1000800"/>
              </a:tblGrid>
              <a:tr h="4442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replicate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2.4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9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4" name="CustomShape 6"/>
          <p:cNvSpPr/>
          <p:nvPr/>
        </p:nvSpPr>
        <p:spPr>
          <a:xfrm>
            <a:off x="182880" y="1317960"/>
            <a:ext cx="6034680" cy="419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dplyr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::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rename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df, new_column_name=old_column_name)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202320" y="362880"/>
            <a:ext cx="9307080" cy="73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latin typeface="Arial"/>
              </a:rPr>
              <a:t>rename (renaming columns)</a:t>
            </a:r>
            <a:endParaRPr b="0" lang="en-US" sz="4000" spc="-1" strike="noStrike">
              <a:latin typeface="Arial"/>
            </a:endParaRPr>
          </a:p>
        </p:txBody>
      </p:sp>
      <p:graphicFrame>
        <p:nvGraphicFramePr>
          <p:cNvPr id="216" name="Table 8"/>
          <p:cNvGraphicFramePr/>
          <p:nvPr/>
        </p:nvGraphicFramePr>
        <p:xfrm>
          <a:off x="6170760" y="1797840"/>
          <a:ext cx="3627000" cy="1401840"/>
        </p:xfrm>
        <a:graphic>
          <a:graphicData uri="http://schemas.openxmlformats.org/drawingml/2006/table">
            <a:tbl>
              <a:tblPr/>
              <a:tblGrid>
                <a:gridCol w="1025280"/>
                <a:gridCol w="600480"/>
                <a:gridCol w="1000800"/>
                <a:gridCol w="1000800"/>
              </a:tblGrid>
              <a:tr h="4442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replicate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fold_change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2.4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9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1.92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5" dur="indefinite" restart="never" nodeType="tmRoot">
          <p:childTnLst>
            <p:seq>
              <p:cTn id="336" dur="indefinite" nodeType="mainSeq">
                <p:childTnLst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234680" y="493200"/>
            <a:ext cx="5304960" cy="14266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filter(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1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|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filter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pvalue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0.05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merge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y=df2, by= 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“gene”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, all.x=TRUE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18" name="Table 2"/>
          <p:cNvGraphicFramePr/>
          <p:nvPr/>
        </p:nvGraphicFramePr>
        <p:xfrm>
          <a:off x="4250520" y="2607480"/>
          <a:ext cx="5375520" cy="2213280"/>
        </p:xfrm>
        <a:graphic>
          <a:graphicData uri="http://schemas.openxmlformats.org/drawingml/2006/table">
            <a:tbl>
              <a:tblPr/>
              <a:tblGrid>
                <a:gridCol w="530280"/>
                <a:gridCol w="658080"/>
                <a:gridCol w="762120"/>
                <a:gridCol w="666720"/>
                <a:gridCol w="624240"/>
                <a:gridCol w="582120"/>
                <a:gridCol w="635040"/>
                <a:gridCol w="917280"/>
              </a:tblGrid>
              <a:tr h="3805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gene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RPKM control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RPKM treatment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fold change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log2FC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pvalue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symbol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description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05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32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0.31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-1.68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GAGE12F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 </a:t>
                      </a:r>
                      <a:r>
                        <a:rPr b="0" lang="en-US" sz="1000" spc="-1" strike="noStrike">
                          <a:latin typeface="Arial"/>
                        </a:rPr>
                        <a:t>G antigen 12F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6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-3.58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NAALAD2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N-acetylated acidic dipeptidase 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100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70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3.68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1.88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0.011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ZBTB33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zinc finger and BTB domain containing 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9" name="CustomShape 3"/>
          <p:cNvSpPr/>
          <p:nvPr/>
        </p:nvSpPr>
        <p:spPr>
          <a:xfrm>
            <a:off x="4419360" y="210780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182880" y="3451320"/>
            <a:ext cx="3565800" cy="6404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arrange(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column_name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182880" y="1318320"/>
            <a:ext cx="3565800" cy="419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arrange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df, column_name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CustomShape 6"/>
          <p:cNvSpPr/>
          <p:nvPr/>
        </p:nvSpPr>
        <p:spPr>
          <a:xfrm>
            <a:off x="202320" y="362880"/>
            <a:ext cx="9307080" cy="73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arrange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3" name="CustomShape 7"/>
          <p:cNvSpPr/>
          <p:nvPr/>
        </p:nvSpPr>
        <p:spPr>
          <a:xfrm>
            <a:off x="182880" y="1894680"/>
            <a:ext cx="3565800" cy="419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arrange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df, desc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column_name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8"/>
          <p:cNvSpPr/>
          <p:nvPr/>
        </p:nvSpPr>
        <p:spPr>
          <a:xfrm>
            <a:off x="182880" y="2399040"/>
            <a:ext cx="3565800" cy="419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arrange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df,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column_name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7" dur="indefinite" restart="never" nodeType="tmRoot">
          <p:childTnLst>
            <p:seq>
              <p:cTn id="358" dur="indefinite" nodeType="mainSeq">
                <p:childTnLst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Dataframes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692640" y="918000"/>
            <a:ext cx="8686440" cy="42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 data structure</a:t>
            </a:r>
            <a:endParaRPr b="0" lang="en-US" sz="2000" spc="-1" strike="noStrike">
              <a:latin typeface="Arial"/>
              <a:ea typeface="Noto Sans CJK SC"/>
            </a:endParaRPr>
          </a:p>
          <a:p>
            <a:pPr marL="216000" indent="-21564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2-dimensional table of rows and columns (like an excel spreadsheet)</a:t>
            </a:r>
            <a:endParaRPr b="0" lang="en-US" sz="2000" spc="-1" strike="noStrike">
              <a:latin typeface="Arial"/>
              <a:ea typeface="Noto Sans CJK SC"/>
            </a:endParaRPr>
          </a:p>
          <a:p>
            <a:pPr marL="216000" indent="-21564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One of the most common data structures; flexible and intuitive</a:t>
            </a:r>
            <a:endParaRPr b="0" lang="en-US" sz="2000" spc="-1" strike="noStrike">
              <a:latin typeface="Arial"/>
              <a:ea typeface="Noto Sans CJK SC"/>
            </a:endParaRPr>
          </a:p>
          <a:p>
            <a:pPr marL="216000" indent="-21564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Data types:</a:t>
            </a:r>
            <a:endParaRPr b="0" lang="en-US" sz="2000" spc="-1" strike="noStrike">
              <a:latin typeface="Arial"/>
              <a:ea typeface="Noto Sans CJK SC"/>
            </a:endParaRPr>
          </a:p>
          <a:p>
            <a:pPr lvl="1" marL="432000" indent="-21564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Character</a:t>
            </a:r>
            <a:r>
              <a:rPr b="0" lang="en-US" sz="2000" spc="-1" strike="noStrike">
                <a:latin typeface="Arial"/>
              </a:rPr>
              <a:t> (chr;  “hello world!” )</a:t>
            </a:r>
            <a:endParaRPr b="0" lang="en-US" sz="2000" spc="-1" strike="noStrike">
              <a:latin typeface="Arial"/>
              <a:ea typeface="Noto Sans CJK SC"/>
            </a:endParaRPr>
          </a:p>
          <a:p>
            <a:pPr lvl="1" marL="432000" indent="-21564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Factor</a:t>
            </a:r>
            <a:r>
              <a:rPr b="0" lang="en-US" sz="2000" spc="-1" strike="noStrike">
                <a:latin typeface="Arial"/>
              </a:rPr>
              <a:t> (fctr, categorical; up/down, +/-,  A/T/U/G/C)</a:t>
            </a:r>
            <a:endParaRPr b="0" lang="en-US" sz="2000" spc="-1" strike="noStrike">
              <a:latin typeface="Arial"/>
              <a:ea typeface="Noto Sans CJK SC"/>
            </a:endParaRPr>
          </a:p>
          <a:p>
            <a:pPr lvl="1" marL="432000" indent="-21564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Numeric</a:t>
            </a:r>
            <a:r>
              <a:rPr b="0" lang="en-US" sz="2000" spc="-1" strike="noStrike">
                <a:latin typeface="Arial"/>
              </a:rPr>
              <a:t> (integer/int, double/dbl, floats, longs, etc)</a:t>
            </a:r>
            <a:endParaRPr b="0" lang="en-US" sz="2000" spc="-1" strike="noStrike">
              <a:latin typeface="Arial"/>
              <a:ea typeface="Noto Sans CJK SC"/>
            </a:endParaRPr>
          </a:p>
          <a:p>
            <a:pPr lvl="1" marL="432000" indent="-21564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Boolean</a:t>
            </a:r>
            <a:r>
              <a:rPr b="0" lang="en-US" sz="2000" spc="-1" strike="noStrike">
                <a:latin typeface="Arial"/>
              </a:rPr>
              <a:t> (bool, True/False, 0/1, yes/no)</a:t>
            </a:r>
            <a:endParaRPr b="0" lang="en-US" sz="2000" spc="-1" strike="noStrike">
              <a:latin typeface="Arial"/>
              <a:ea typeface="Noto Sans CJK SC"/>
            </a:endParaRPr>
          </a:p>
          <a:p>
            <a:pPr lvl="1" marL="432000" indent="-21564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date/time</a:t>
            </a:r>
            <a:endParaRPr b="0" lang="en-US" sz="2000" spc="-1" strike="noStrike">
              <a:latin typeface="Arial"/>
              <a:ea typeface="Noto Sans CJK SC"/>
            </a:endParaRPr>
          </a:p>
          <a:p>
            <a:pPr lvl="1" marL="432000" indent="-21564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null/missing values</a:t>
            </a:r>
            <a:r>
              <a:rPr b="0" lang="en-US" sz="2000" spc="-1" strike="noStrike">
                <a:latin typeface="Arial"/>
              </a:rPr>
              <a:t> (</a:t>
            </a:r>
            <a:r>
              <a:rPr b="0" lang="en-US" sz="2000" spc="-1" strike="noStrike">
                <a:solidFill>
                  <a:srgbClr val="800080"/>
                </a:solidFill>
                <a:latin typeface="Arial"/>
              </a:rPr>
              <a:t>NULL or NA)</a:t>
            </a:r>
            <a:endParaRPr b="0" lang="en-US" sz="20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234680" y="493200"/>
            <a:ext cx="5304960" cy="14266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filter(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1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|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filter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pvalue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0.05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merge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y=df2, by= 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“gene”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, all.x=TRUE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arrange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pvalue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26" name="Table 2"/>
          <p:cNvGraphicFramePr/>
          <p:nvPr/>
        </p:nvGraphicFramePr>
        <p:xfrm>
          <a:off x="4250520" y="2607480"/>
          <a:ext cx="5375520" cy="2219400"/>
        </p:xfrm>
        <a:graphic>
          <a:graphicData uri="http://schemas.openxmlformats.org/drawingml/2006/table">
            <a:tbl>
              <a:tblPr/>
              <a:tblGrid>
                <a:gridCol w="530280"/>
                <a:gridCol w="658080"/>
                <a:gridCol w="762120"/>
                <a:gridCol w="666720"/>
                <a:gridCol w="624240"/>
                <a:gridCol w="582120"/>
                <a:gridCol w="635040"/>
                <a:gridCol w="917280"/>
              </a:tblGrid>
              <a:tr h="377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gene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RPKM control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RPKM treatment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fold change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log2FC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pvalue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symbol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description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1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-3.58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NAALAD2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N-acetylated acidic dipeptidase 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31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70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3.68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1.88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0.011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ZBTB33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zinc finger and BTB domain containing 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32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0.31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-1.68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GAGE12F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 </a:t>
                      </a:r>
                      <a:r>
                        <a:rPr b="0" lang="en-US" sz="1000" spc="-1" strike="noStrike">
                          <a:latin typeface="Arial"/>
                        </a:rPr>
                        <a:t>G antigen 12F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7" name="CustomShape 3"/>
          <p:cNvSpPr/>
          <p:nvPr/>
        </p:nvSpPr>
        <p:spPr>
          <a:xfrm>
            <a:off x="4419360" y="210780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202320" y="362880"/>
            <a:ext cx="9307080" cy="73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arrange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182880" y="3451680"/>
            <a:ext cx="3565800" cy="6404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arrange(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column_name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182880" y="1318680"/>
            <a:ext cx="3565800" cy="419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arrange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df, column_name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182880" y="1895040"/>
            <a:ext cx="3565800" cy="419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arrange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df, desc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column_name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8"/>
          <p:cNvSpPr/>
          <p:nvPr/>
        </p:nvSpPr>
        <p:spPr>
          <a:xfrm>
            <a:off x="182880" y="2399400"/>
            <a:ext cx="3565800" cy="419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arrange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df,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column_name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365760" y="274320"/>
            <a:ext cx="1018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&lt;d</a:t>
            </a:r>
            <a:r>
              <a:rPr b="0" lang="en-US" sz="1800" spc="-1" strike="noStrike">
                <a:latin typeface="Arial"/>
              </a:rPr>
              <a:t>em</a:t>
            </a:r>
            <a:r>
              <a:rPr b="0" lang="en-US" sz="1800" spc="-1" strike="noStrike">
                <a:latin typeface="Arial"/>
              </a:rPr>
              <a:t>o&gt;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234680" y="493200"/>
            <a:ext cx="5304960" cy="9694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df_long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df_wide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gather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key= “group”,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value = “observation”, 2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3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5571360" y="160380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df_long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182880" y="2879280"/>
            <a:ext cx="3931560" cy="11512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  <a:ea typeface="Noto Sans CJK SC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gather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key =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&lt;column_name&gt;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value =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&lt;column_name&gt;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&lt;column_range&gt;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202320" y="362880"/>
            <a:ext cx="9307080" cy="73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gather (melt)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182880" y="1102680"/>
            <a:ext cx="3565800" cy="41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Wide form→ long form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rcRect l="50557" t="46772" r="10441" b="25816"/>
          <a:stretch/>
        </p:blipFill>
        <p:spPr>
          <a:xfrm>
            <a:off x="274320" y="1485720"/>
            <a:ext cx="3200040" cy="1264680"/>
          </a:xfrm>
          <a:prstGeom prst="rect">
            <a:avLst/>
          </a:prstGeom>
          <a:ln>
            <a:noFill/>
          </a:ln>
        </p:spPr>
      </p:pic>
      <p:graphicFrame>
        <p:nvGraphicFramePr>
          <p:cNvPr id="240" name="Table 6"/>
          <p:cNvGraphicFramePr/>
          <p:nvPr/>
        </p:nvGraphicFramePr>
        <p:xfrm>
          <a:off x="1610640" y="4262040"/>
          <a:ext cx="2904120" cy="1069560"/>
        </p:xfrm>
        <a:graphic>
          <a:graphicData uri="http://schemas.openxmlformats.org/drawingml/2006/table">
            <a:tbl>
              <a:tblPr/>
              <a:tblGrid>
                <a:gridCol w="925560"/>
                <a:gridCol w="817920"/>
                <a:gridCol w="1161000"/>
              </a:tblGrid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replicate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control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treamtment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1" name="CustomShape 7"/>
          <p:cNvSpPr/>
          <p:nvPr/>
        </p:nvSpPr>
        <p:spPr>
          <a:xfrm>
            <a:off x="127440" y="420516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df_wide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42" name="Table 8"/>
          <p:cNvGraphicFramePr/>
          <p:nvPr/>
        </p:nvGraphicFramePr>
        <p:xfrm>
          <a:off x="5622120" y="2151360"/>
          <a:ext cx="3338640" cy="1846800"/>
        </p:xfrm>
        <a:graphic>
          <a:graphicData uri="http://schemas.openxmlformats.org/drawingml/2006/table">
            <a:tbl>
              <a:tblPr/>
              <a:tblGrid>
                <a:gridCol w="908280"/>
                <a:gridCol w="1151640"/>
                <a:gridCol w="1279080"/>
              </a:tblGrid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replicate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group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observation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control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control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control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treamtment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treamtment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treamtment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3" dur="indefinite" restart="never" nodeType="tmRoot">
          <p:childTnLst>
            <p:seq>
              <p:cTn id="374" dur="indefinite" nodeType="mainSeq">
                <p:childTnLst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450680" y="493200"/>
            <a:ext cx="5304960" cy="9694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df_wide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  <a:ea typeface="Noto Sans CJK SC"/>
              </a:rPr>
              <a:t> &lt;- df_long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spread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key = “group”,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value = “observation”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5066280" y="160884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df_wide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202320" y="362880"/>
            <a:ext cx="9307080" cy="73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spread (pivot)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182880" y="1031040"/>
            <a:ext cx="3565800" cy="41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Long form→ wide form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rcRect l="50557" t="46772" r="10441" b="25816"/>
          <a:stretch/>
        </p:blipFill>
        <p:spPr>
          <a:xfrm flipH="1">
            <a:off x="274680" y="1449720"/>
            <a:ext cx="3200040" cy="126468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rcRect l="69508" t="50726" r="24929" b="43335"/>
          <a:stretch/>
        </p:blipFill>
        <p:spPr>
          <a:xfrm>
            <a:off x="1462680" y="1668240"/>
            <a:ext cx="456480" cy="273600"/>
          </a:xfrm>
          <a:prstGeom prst="rect">
            <a:avLst/>
          </a:prstGeom>
          <a:ln>
            <a:noFill/>
          </a:ln>
        </p:spPr>
      </p:pic>
      <p:sp>
        <p:nvSpPr>
          <p:cNvPr id="249" name="CustomShape 5"/>
          <p:cNvSpPr/>
          <p:nvPr/>
        </p:nvSpPr>
        <p:spPr>
          <a:xfrm>
            <a:off x="182880" y="2807640"/>
            <a:ext cx="3931560" cy="874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df_wide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  <a:ea typeface="Noto Sans CJK SC"/>
              </a:rPr>
              <a:t> &lt;- df_long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spread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key =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&lt;column_name&gt;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value =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&lt;column_name&gt;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CustomShape 6"/>
          <p:cNvSpPr/>
          <p:nvPr/>
        </p:nvSpPr>
        <p:spPr>
          <a:xfrm>
            <a:off x="182880" y="385992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df_long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51" name="Table 7"/>
          <p:cNvGraphicFramePr/>
          <p:nvPr/>
        </p:nvGraphicFramePr>
        <p:xfrm>
          <a:off x="1634040" y="3801600"/>
          <a:ext cx="3135240" cy="1662120"/>
        </p:xfrm>
        <a:graphic>
          <a:graphicData uri="http://schemas.openxmlformats.org/drawingml/2006/table">
            <a:tbl>
              <a:tblPr/>
              <a:tblGrid>
                <a:gridCol w="833760"/>
                <a:gridCol w="1061640"/>
                <a:gridCol w="1240200"/>
              </a:tblGrid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replicate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group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observation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" name="Table 8"/>
          <p:cNvGraphicFramePr/>
          <p:nvPr/>
        </p:nvGraphicFramePr>
        <p:xfrm>
          <a:off x="5120640" y="2089800"/>
          <a:ext cx="2925720" cy="1069560"/>
        </p:xfrm>
        <a:graphic>
          <a:graphicData uri="http://schemas.openxmlformats.org/drawingml/2006/table">
            <a:tbl>
              <a:tblPr/>
              <a:tblGrid>
                <a:gridCol w="1031040"/>
                <a:gridCol w="779760"/>
                <a:gridCol w="1115280"/>
              </a:tblGrid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replicate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control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treamtment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7" dur="indefinite" restart="never" nodeType="tmRoot">
          <p:childTnLst>
            <p:seq>
              <p:cTn id="398" dur="indefinite" nodeType="mainSeq">
                <p:childTnLst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365760" y="274320"/>
            <a:ext cx="1018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&lt;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82880" y="2046960"/>
            <a:ext cx="5303160" cy="6404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filter(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column_name </a:t>
            </a:r>
            <a:r>
              <a:rPr b="0" i="1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&lt;operation&gt;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&lt;formula&gt;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82880" y="1317960"/>
            <a:ext cx="6034680" cy="419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filter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df, column_name </a:t>
            </a:r>
            <a:r>
              <a:rPr b="0" i="1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&lt;operation&gt;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&lt;formula&gt;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202320" y="362880"/>
            <a:ext cx="9307080" cy="73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latin typeface="Arial"/>
              </a:rPr>
              <a:t>filter (select rows based on value)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182880" y="2874960"/>
            <a:ext cx="5303160" cy="8578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Operations: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0080"/>
                </a:solidFill>
                <a:latin typeface="Arial"/>
              </a:rPr>
              <a:t>==, !=, &gt;, &lt;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0080"/>
                </a:solidFill>
                <a:latin typeface="Arial"/>
              </a:rPr>
              <a:t>&amp;, |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9" dur="indefinite" restart="never" nodeType="tmRoot">
          <p:childTnLst>
            <p:seq>
              <p:cTn id="420" dur="indefinite" nodeType="mainSeq">
                <p:childTnLst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880" y="108864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591440" y="439560"/>
            <a:ext cx="5283720" cy="748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filter(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1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|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-1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80600" y="3014640"/>
            <a:ext cx="32914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61" name="Table 4"/>
          <p:cNvGraphicFramePr/>
          <p:nvPr/>
        </p:nvGraphicFramePr>
        <p:xfrm>
          <a:off x="91440" y="1641960"/>
          <a:ext cx="4086000" cy="2743920"/>
        </p:xfrm>
        <a:graphic>
          <a:graphicData uri="http://schemas.openxmlformats.org/drawingml/2006/table">
            <a:tbl>
              <a:tblPr/>
              <a:tblGrid>
                <a:gridCol w="729360"/>
                <a:gridCol w="621000"/>
                <a:gridCol w="813960"/>
                <a:gridCol w="684000"/>
                <a:gridCol w="632160"/>
                <a:gridCol w="605880"/>
              </a:tblGrid>
              <a:tr h="402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treatment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fold change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log2FC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pvalue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0.93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-0.10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2.50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0.81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0.74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0.79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0.31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-1.68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1.24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0.55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-3.58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0.88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-0.19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70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1.88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CustomShape 5"/>
          <p:cNvSpPr/>
          <p:nvPr/>
        </p:nvSpPr>
        <p:spPr>
          <a:xfrm>
            <a:off x="4663440" y="131472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63" name="Table 6"/>
          <p:cNvGraphicFramePr/>
          <p:nvPr/>
        </p:nvGraphicFramePr>
        <p:xfrm>
          <a:off x="4752000" y="1760040"/>
          <a:ext cx="4086000" cy="1247040"/>
        </p:xfrm>
        <a:graphic>
          <a:graphicData uri="http://schemas.openxmlformats.org/drawingml/2006/table">
            <a:tbl>
              <a:tblPr/>
              <a:tblGrid>
                <a:gridCol w="729360"/>
                <a:gridCol w="621000"/>
                <a:gridCol w="813960"/>
                <a:gridCol w="684000"/>
                <a:gridCol w="632160"/>
                <a:gridCol w="605880"/>
              </a:tblGrid>
              <a:tr h="402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treatment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fold change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log2FC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pvalue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2.50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0.31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-1.68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-3.58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70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1.88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9" dur="indefinite" restart="never" nodeType="tmRoot">
          <p:childTnLst>
            <p:seq>
              <p:cTn id="430" dur="indefinite" nodeType="mainSeq">
                <p:childTnLst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880" y="108864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4591440" y="439560"/>
            <a:ext cx="5283720" cy="932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filter(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1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|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filter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pvalue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0.05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480600" y="3014640"/>
            <a:ext cx="32914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67" name="Table 4"/>
          <p:cNvGraphicFramePr/>
          <p:nvPr/>
        </p:nvGraphicFramePr>
        <p:xfrm>
          <a:off x="91440" y="1641960"/>
          <a:ext cx="4086000" cy="2743920"/>
        </p:xfrm>
        <a:graphic>
          <a:graphicData uri="http://schemas.openxmlformats.org/drawingml/2006/table">
            <a:tbl>
              <a:tblPr/>
              <a:tblGrid>
                <a:gridCol w="729360"/>
                <a:gridCol w="621000"/>
                <a:gridCol w="813960"/>
                <a:gridCol w="684000"/>
                <a:gridCol w="632160"/>
                <a:gridCol w="605880"/>
              </a:tblGrid>
              <a:tr h="402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treatment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fold change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log2FC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pvalue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0.93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-0.10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2.50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0.81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0.74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0.79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0.31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-1.68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1.24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0.55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-3.58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0.88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-0.19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70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1.88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8" name="CustomShape 5"/>
          <p:cNvSpPr/>
          <p:nvPr/>
        </p:nvSpPr>
        <p:spPr>
          <a:xfrm>
            <a:off x="4603680" y="275976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69" name="Table 6"/>
          <p:cNvGraphicFramePr/>
          <p:nvPr/>
        </p:nvGraphicFramePr>
        <p:xfrm>
          <a:off x="4692240" y="3205080"/>
          <a:ext cx="4086000" cy="997560"/>
        </p:xfrm>
        <a:graphic>
          <a:graphicData uri="http://schemas.openxmlformats.org/drawingml/2006/table">
            <a:tbl>
              <a:tblPr/>
              <a:tblGrid>
                <a:gridCol w="729360"/>
                <a:gridCol w="621000"/>
                <a:gridCol w="813960"/>
                <a:gridCol w="684000"/>
                <a:gridCol w="632160"/>
                <a:gridCol w="605880"/>
              </a:tblGrid>
              <a:tr h="402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treatment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fold change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log2FC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pvalue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0.31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-1.68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-3.58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70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1.88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0" name="CustomShape 7"/>
          <p:cNvSpPr/>
          <p:nvPr/>
        </p:nvSpPr>
        <p:spPr>
          <a:xfrm>
            <a:off x="4572000" y="1391040"/>
            <a:ext cx="1024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OR...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1" name="CustomShape 8"/>
          <p:cNvSpPr/>
          <p:nvPr/>
        </p:nvSpPr>
        <p:spPr>
          <a:xfrm>
            <a:off x="4555440" y="1807560"/>
            <a:ext cx="5466600" cy="8578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   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filter( 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1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|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&amp;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pvalue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0.05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1" dur="indefinite" restart="never" nodeType="tmRoot">
          <p:childTnLst>
            <p:seq>
              <p:cTn id="442" dur="indefinite" nodeType="mainSeq">
                <p:childTnLst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78880" y="365760"/>
            <a:ext cx="4095000" cy="8402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filter(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gene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==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“gene1”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73" name="Table 2"/>
          <p:cNvGraphicFramePr/>
          <p:nvPr/>
        </p:nvGraphicFramePr>
        <p:xfrm>
          <a:off x="562320" y="1964520"/>
          <a:ext cx="4086000" cy="498600"/>
        </p:xfrm>
        <a:graphic>
          <a:graphicData uri="http://schemas.openxmlformats.org/drawingml/2006/table">
            <a:tbl>
              <a:tblPr/>
              <a:tblGrid>
                <a:gridCol w="729360"/>
                <a:gridCol w="621000"/>
                <a:gridCol w="813960"/>
                <a:gridCol w="684000"/>
                <a:gridCol w="632160"/>
                <a:gridCol w="605880"/>
              </a:tblGrid>
              <a:tr h="402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treatment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fold change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log2FC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pvalue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0.93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-0.10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4" name="CustomShape 3"/>
          <p:cNvSpPr/>
          <p:nvPr/>
        </p:nvSpPr>
        <p:spPr>
          <a:xfrm>
            <a:off x="559440" y="151272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75" name="Table 4"/>
          <p:cNvGraphicFramePr/>
          <p:nvPr/>
        </p:nvGraphicFramePr>
        <p:xfrm>
          <a:off x="5251680" y="1881000"/>
          <a:ext cx="4086000" cy="2616480"/>
        </p:xfrm>
        <a:graphic>
          <a:graphicData uri="http://schemas.openxmlformats.org/drawingml/2006/table">
            <a:tbl>
              <a:tblPr/>
              <a:tblGrid>
                <a:gridCol w="729360"/>
                <a:gridCol w="621000"/>
                <a:gridCol w="813960"/>
                <a:gridCol w="684000"/>
                <a:gridCol w="632160"/>
                <a:gridCol w="605880"/>
              </a:tblGrid>
              <a:tr h="402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RPKM treatment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fold change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log2FC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pvalue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2.50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0.81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0.74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0.79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0.31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-1.68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1.24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0.55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-3.58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0.88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-0.19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gene10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70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3.68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1.88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6" name="CustomShape 5"/>
          <p:cNvSpPr/>
          <p:nvPr/>
        </p:nvSpPr>
        <p:spPr>
          <a:xfrm>
            <a:off x="5236560" y="147672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5222880" y="366120"/>
            <a:ext cx="4095000" cy="8402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filter(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gene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!=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“gene1”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5" dur="indefinite" restart="never" nodeType="tmRoot">
          <p:childTnLst>
            <p:seq>
              <p:cTn id="456" dur="indefinite" nodeType="mainSeq">
                <p:childTnLst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1046880" y="1317960"/>
            <a:ext cx="7589520" cy="12423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merge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x = df.x, y = df.y, by = c(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“column_name”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),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all.x = TRUE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all.y =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all =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all = FALSE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202320" y="362880"/>
            <a:ext cx="9307080" cy="73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merge dataframes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005840" y="3039120"/>
            <a:ext cx="7043040" cy="186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3" dur="indefinite" restart="never" nodeType="tmRoot">
          <p:childTnLst>
            <p:seq>
              <p:cTn id="474" dur="indefinite" nodeType="mainSeq">
                <p:childTnLst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Table 1"/>
          <p:cNvGraphicFramePr/>
          <p:nvPr/>
        </p:nvGraphicFramePr>
        <p:xfrm>
          <a:off x="2815560" y="582120"/>
          <a:ext cx="5638320" cy="4914720"/>
        </p:xfrm>
        <a:graphic>
          <a:graphicData uri="http://schemas.openxmlformats.org/drawingml/2006/table">
            <a:tbl>
              <a:tblPr/>
              <a:tblGrid>
                <a:gridCol w="514800"/>
                <a:gridCol w="878760"/>
                <a:gridCol w="927720"/>
                <a:gridCol w="2053080"/>
                <a:gridCol w="1264320"/>
              </a:tblGrid>
              <a:tr h="300240">
                <a:tc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date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instructor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topic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HW Due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01/17/22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01/19/22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David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Intro/syllabus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01/24/22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Erin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R/Rstudio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01/26/22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Erin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R/Rstudio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01/31/22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Brooke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Rmarkdown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Assignment 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02/02/22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Brooke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Rmarkdown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02/07/22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Jessica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Biological data/genome data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02/09/22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Jessica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Biological data/genome data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Assignment 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02/14/22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volunteer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Student vignettes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Assignment 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02/16/22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volunteer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Student vignettes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02/21/22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Kristin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Tidyverse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Assignment 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02/23/22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Kristin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Tidyverse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13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02/28/22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David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CMD1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Assignment 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03/02/22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David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CMD1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03/07/22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David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CMD2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Assignment 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16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03/09/22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David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CMD2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6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17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03/14/22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70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03/16/22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861141"/>
                          </a:solidFill>
                          <a:latin typeface="Arial"/>
                        </a:rPr>
                        <a:t>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" name="CustomShape 2"/>
          <p:cNvSpPr/>
          <p:nvPr/>
        </p:nvSpPr>
        <p:spPr>
          <a:xfrm>
            <a:off x="1637280" y="784080"/>
            <a:ext cx="1005840" cy="360"/>
          </a:xfrm>
          <a:custGeom>
            <a:avLst/>
            <a:gdLst/>
            <a:ahLst/>
            <a:rect l="l" t="t" r="r" b="b"/>
            <a:pathLst>
              <a:path w="2795" h="1">
                <a:moveTo>
                  <a:pt x="0" y="0"/>
                </a:moveTo>
                <a:lnTo>
                  <a:pt x="2794" y="0"/>
                </a:lnTo>
              </a:path>
            </a:pathLst>
          </a:custGeom>
          <a:noFill/>
          <a:ln w="36720">
            <a:solidFill>
              <a:srgbClr val="2a6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3"/>
          <p:cNvSpPr/>
          <p:nvPr/>
        </p:nvSpPr>
        <p:spPr>
          <a:xfrm>
            <a:off x="424080" y="454320"/>
            <a:ext cx="12798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a6099"/>
                </a:solidFill>
                <a:latin typeface="Arial"/>
              </a:rPr>
              <a:t>Column names (header)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3350160" y="3380400"/>
            <a:ext cx="5486040" cy="365400"/>
          </a:xfrm>
          <a:prstGeom prst="rect">
            <a:avLst/>
          </a:prstGeom>
          <a:noFill/>
          <a:ln w="36720">
            <a:solidFill>
              <a:srgbClr val="8611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5"/>
          <p:cNvSpPr/>
          <p:nvPr/>
        </p:nvSpPr>
        <p:spPr>
          <a:xfrm>
            <a:off x="1155600" y="3197520"/>
            <a:ext cx="15541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Row index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2801520" y="911520"/>
            <a:ext cx="548280" cy="4584960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7"/>
          <p:cNvSpPr/>
          <p:nvPr/>
        </p:nvSpPr>
        <p:spPr>
          <a:xfrm>
            <a:off x="2801520" y="199440"/>
            <a:ext cx="4937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df [18x4]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165600" y="87588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274320" y="97200"/>
            <a:ext cx="4579200" cy="9086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filter(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1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|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filter(pvalue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0.05)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83" name="Table 3"/>
          <p:cNvGraphicFramePr/>
          <p:nvPr/>
        </p:nvGraphicFramePr>
        <p:xfrm>
          <a:off x="159480" y="1245240"/>
          <a:ext cx="4176720" cy="1131840"/>
        </p:xfrm>
        <a:graphic>
          <a:graphicData uri="http://schemas.openxmlformats.org/drawingml/2006/table">
            <a:tbl>
              <a:tblPr/>
              <a:tblGrid>
                <a:gridCol w="745200"/>
                <a:gridCol w="634680"/>
                <a:gridCol w="831960"/>
                <a:gridCol w="699120"/>
                <a:gridCol w="645840"/>
                <a:gridCol w="620280"/>
              </a:tblGrid>
              <a:tr h="3794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gene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RPKM control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RPKM treatment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fold change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log2FC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pvalue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05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32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0.31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-1.68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05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-3.58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12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70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3.68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1.88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0.011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4" name="Table 4"/>
          <p:cNvGraphicFramePr/>
          <p:nvPr/>
        </p:nvGraphicFramePr>
        <p:xfrm>
          <a:off x="153720" y="2787840"/>
          <a:ext cx="3908160" cy="2743920"/>
        </p:xfrm>
        <a:graphic>
          <a:graphicData uri="http://schemas.openxmlformats.org/drawingml/2006/table">
            <a:tbl>
              <a:tblPr/>
              <a:tblGrid>
                <a:gridCol w="610560"/>
                <a:gridCol w="769680"/>
                <a:gridCol w="2528280"/>
              </a:tblGrid>
              <a:tr h="249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gene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symbol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description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9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A1BG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alpha-1-B glycoprotein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9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NAT2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N-acetyltransferase 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9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ADA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adenosine deaminase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9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CDH2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cadherin 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9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GAGE12F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 antigen 12F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9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MED6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mediator complex subunit 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9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NAALAD2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N-acetylated acidic dipeptidase 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9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DUXB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double homeobox B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9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DDTL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D-dopachrome tautomerase like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9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ZBTB33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zinc finger and BTB domain containing 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5" name="CustomShape 5"/>
          <p:cNvSpPr/>
          <p:nvPr/>
        </p:nvSpPr>
        <p:spPr>
          <a:xfrm>
            <a:off x="93600" y="238824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df2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5206680" y="97200"/>
            <a:ext cx="4579200" cy="11829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new_df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filter(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1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|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log2FC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) 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filter(pvalue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0.05)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merge(y=df2, by= 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“gene”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, all.x=TRUE)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87" name="Table 7"/>
          <p:cNvGraphicFramePr/>
          <p:nvPr/>
        </p:nvGraphicFramePr>
        <p:xfrm>
          <a:off x="4646520" y="2031480"/>
          <a:ext cx="5375520" cy="1264680"/>
        </p:xfrm>
        <a:graphic>
          <a:graphicData uri="http://schemas.openxmlformats.org/drawingml/2006/table">
            <a:tbl>
              <a:tblPr/>
              <a:tblGrid>
                <a:gridCol w="530280"/>
                <a:gridCol w="658080"/>
                <a:gridCol w="762120"/>
                <a:gridCol w="666720"/>
                <a:gridCol w="624240"/>
                <a:gridCol w="582120"/>
                <a:gridCol w="635040"/>
                <a:gridCol w="917280"/>
              </a:tblGrid>
              <a:tr h="375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gene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RPKM control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RPKM treatment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fold change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log2FC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pvalue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symbol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description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75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32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0.31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-1.68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GAGE12F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 </a:t>
                      </a:r>
                      <a:r>
                        <a:rPr b="0" lang="en-US" sz="1000" spc="-1" strike="noStrike">
                          <a:latin typeface="Arial"/>
                        </a:rPr>
                        <a:t>G antigen 12F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1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-3.58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NAALAD2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N-acetylated acidic dipeptidase 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10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gene10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70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3.68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1.88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0.011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ZBTB33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zinc finger and BTB domain containing 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8" name="CustomShape 8"/>
          <p:cNvSpPr/>
          <p:nvPr/>
        </p:nvSpPr>
        <p:spPr>
          <a:xfrm>
            <a:off x="4815360" y="1531800"/>
            <a:ext cx="1493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&gt; new_df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9" dur="indefinite" restart="never" nodeType="tmRoot">
          <p:childTnLst>
            <p:seq>
              <p:cTn id="480" dur="indefinite" nodeType="mainSeq">
                <p:childTnLst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04000" y="4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Data type conversions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rcRect l="21896" t="40868" r="40917" b="36556"/>
          <a:stretch/>
        </p:blipFill>
        <p:spPr>
          <a:xfrm>
            <a:off x="4530240" y="1103760"/>
            <a:ext cx="4629960" cy="158040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82880" y="3094200"/>
            <a:ext cx="3840120" cy="60192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# to convert data types: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df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$column &lt;- as.&lt;</a:t>
            </a:r>
            <a:r>
              <a:rPr b="0" i="1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type&gt;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(df$column)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82880" y="3814560"/>
            <a:ext cx="3840120" cy="17632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#options: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as.character(df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$column)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as.factor(df$column);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factor(df$column, levels=c(...) 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as.integer(df$column)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as.double(df$column)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4466880" y="3094560"/>
            <a:ext cx="4585320" cy="60192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# Examples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df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$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group &lt;- as.factor(df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$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group)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2"/>
          <a:srcRect l="30059" t="50541" r="39104" b="26884"/>
          <a:stretch/>
        </p:blipFill>
        <p:spPr>
          <a:xfrm>
            <a:off x="4824360" y="3896280"/>
            <a:ext cx="3774600" cy="1553760"/>
          </a:xfrm>
          <a:prstGeom prst="rect">
            <a:avLst/>
          </a:prstGeom>
          <a:ln>
            <a:noFill/>
          </a:ln>
        </p:spPr>
      </p:pic>
      <p:graphicFrame>
        <p:nvGraphicFramePr>
          <p:cNvPr id="295" name="Table 5"/>
          <p:cNvGraphicFramePr/>
          <p:nvPr/>
        </p:nvGraphicFramePr>
        <p:xfrm>
          <a:off x="663120" y="1077120"/>
          <a:ext cx="3135240" cy="1662120"/>
        </p:xfrm>
        <a:graphic>
          <a:graphicData uri="http://schemas.openxmlformats.org/drawingml/2006/table">
            <a:tbl>
              <a:tblPr/>
              <a:tblGrid>
                <a:gridCol w="833760"/>
                <a:gridCol w="1061640"/>
                <a:gridCol w="1240200"/>
              </a:tblGrid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replicate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group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observation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6" name="CustomShape 6"/>
          <p:cNvSpPr/>
          <p:nvPr/>
        </p:nvSpPr>
        <p:spPr>
          <a:xfrm>
            <a:off x="3987360" y="1737360"/>
            <a:ext cx="127980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c9211e"/>
                </a:solidFill>
                <a:latin typeface="Arial"/>
              </a:rPr>
              <a:t>=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7" dur="indefinite" restart="never" nodeType="tmRoot">
          <p:childTnLst>
            <p:seq>
              <p:cTn id="498" dur="indefinite" nodeType="mainSeq">
                <p:childTnLst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Importing/Exporting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548640" y="1537560"/>
            <a:ext cx="8777880" cy="7484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# Importing dataframe from text file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df &lt;- read.delim(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&lt;path_to_data&gt;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, sep =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&lt;delimiter&gt;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548640" y="2437920"/>
            <a:ext cx="8777880" cy="687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# Exporting dataframe to text file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write.table(df,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&lt;path_to_destination&gt;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, sep =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&lt;delimiter&gt;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, row.name=FALSE)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548640" y="3337920"/>
            <a:ext cx="8777880" cy="1965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# Example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df &lt;- read.delim(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“./project/DGE.tsv”, sep = “\t”</a:t>
            </a:r>
            <a:r>
              <a:rPr b="0" i="1" lang="en-US" sz="1800" spc="-1" strike="noStrike">
                <a:solidFill>
                  <a:srgbClr val="158466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new_df &lt;- df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%&gt;% filter( </a:t>
            </a:r>
            <a:r>
              <a:rPr b="0" lang="en-US" sz="1800" spc="-1" strike="noStrike">
                <a:solidFill>
                  <a:srgbClr val="800080"/>
                </a:solidFill>
                <a:latin typeface="Arial"/>
              </a:rPr>
              <a:t>(log2FC &gt; 1 | log2FC &lt; -1) &amp; pvalue &lt; </a:t>
            </a:r>
            <a:r>
              <a:rPr b="0" lang="en-US" sz="1800" spc="-1" strike="noStrike">
                <a:solidFill>
                  <a:srgbClr val="2a6099"/>
                </a:solidFill>
                <a:latin typeface="Arial"/>
              </a:rPr>
              <a:t>0.05)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a6099"/>
                </a:solidFill>
                <a:latin typeface="Arial"/>
              </a:rPr>
              <a:t>write.table(new_df, 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“./DGE_analysis.csv”, sep =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 </a:t>
            </a:r>
            <a:r>
              <a:rPr b="0" i="1" lang="en-US" sz="1800" spc="-1" strike="noStrike">
                <a:solidFill>
                  <a:srgbClr val="158466"/>
                </a:solidFill>
                <a:latin typeface="Arial"/>
              </a:rPr>
              <a:t>“,” </a:t>
            </a:r>
            <a:r>
              <a:rPr b="0" lang="en-US" sz="1800" spc="-1" strike="noStrike">
                <a:solidFill>
                  <a:srgbClr val="158466"/>
                </a:solidFill>
                <a:latin typeface="Arial"/>
              </a:rPr>
              <a:t>, row.name = </a:t>
            </a:r>
            <a:r>
              <a:rPr b="0" lang="en-US" sz="1800" spc="-1" strike="noStrike">
                <a:solidFill>
                  <a:srgbClr val="2a6099"/>
                </a:solidFill>
                <a:latin typeface="Arial"/>
              </a:rPr>
              <a:t>FALSE)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1" dur="indefinite" restart="never" nodeType="tmRoot">
          <p:childTnLst>
            <p:seq>
              <p:cTn id="522" dur="indefinite" nodeType="mainSeq">
                <p:childTnLst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7169400" y="1136160"/>
            <a:ext cx="2337840" cy="2706840"/>
          </a:xfrm>
          <a:prstGeom prst="rect">
            <a:avLst/>
          </a:prstGeom>
          <a:ln>
            <a:noFill/>
          </a:ln>
        </p:spPr>
      </p:pic>
      <p:sp>
        <p:nvSpPr>
          <p:cNvPr id="302" name="CustomShape 1"/>
          <p:cNvSpPr/>
          <p:nvPr/>
        </p:nvSpPr>
        <p:spPr>
          <a:xfrm>
            <a:off x="833760" y="1981800"/>
            <a:ext cx="6126120" cy="13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latin typeface="Arial"/>
              </a:rPr>
              <a:t>Data Visualization</a:t>
            </a:r>
            <a:endParaRPr b="0" lang="en-US" sz="5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3600" spc="-1" strike="noStrike">
                <a:latin typeface="Arial"/>
              </a:rPr>
              <a:t>with</a:t>
            </a:r>
            <a:r>
              <a:rPr b="0" lang="en-US" sz="2600" spc="-1" strike="noStrike">
                <a:latin typeface="Arial"/>
              </a:rPr>
              <a:t>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0" y="5303520"/>
            <a:ext cx="46634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*This section is optional and self-taught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" descr=""/>
          <p:cNvPicPr/>
          <p:nvPr/>
        </p:nvPicPr>
        <p:blipFill>
          <a:blip r:embed="rId1"/>
          <a:srcRect l="22079" t="24217" r="42486" b="20364"/>
          <a:stretch/>
        </p:blipFill>
        <p:spPr>
          <a:xfrm>
            <a:off x="2468880" y="3566160"/>
            <a:ext cx="2182680" cy="191988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rcRect l="16315" t="25890" r="40671" b="28427"/>
          <a:stretch/>
        </p:blipFill>
        <p:spPr>
          <a:xfrm>
            <a:off x="3566160" y="274320"/>
            <a:ext cx="2742840" cy="154620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3"/>
          <a:srcRect l="24490" t="34926" r="27970" b="30040"/>
          <a:stretch/>
        </p:blipFill>
        <p:spPr>
          <a:xfrm>
            <a:off x="5997240" y="2247120"/>
            <a:ext cx="3979800" cy="164952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4"/>
          <a:srcRect l="22384" t="34481" r="49742" b="30040"/>
          <a:stretch/>
        </p:blipFill>
        <p:spPr>
          <a:xfrm>
            <a:off x="7608960" y="4019040"/>
            <a:ext cx="2302200" cy="155556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5"/>
          <a:srcRect l="15140" t="29491" r="56094" b="41330"/>
          <a:stretch/>
        </p:blipFill>
        <p:spPr>
          <a:xfrm>
            <a:off x="6492240" y="274320"/>
            <a:ext cx="3366000" cy="191988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6"/>
          <a:srcRect l="35620" t="16742" r="8189" b="12283"/>
          <a:stretch/>
        </p:blipFill>
        <p:spPr>
          <a:xfrm>
            <a:off x="183240" y="3610800"/>
            <a:ext cx="2082600" cy="147924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7"/>
          <a:srcRect l="15323" t="12423" r="44776" b="50551"/>
          <a:stretch/>
        </p:blipFill>
        <p:spPr>
          <a:xfrm>
            <a:off x="4774320" y="4023360"/>
            <a:ext cx="2559600" cy="133524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8"/>
          <a:srcRect l="17654" t="13515" r="46972" b="49393"/>
          <a:stretch/>
        </p:blipFill>
        <p:spPr>
          <a:xfrm>
            <a:off x="3419280" y="1933920"/>
            <a:ext cx="2480760" cy="146268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9"/>
          <a:srcRect l="14933" t="8672" r="20661" b="18751"/>
          <a:stretch/>
        </p:blipFill>
        <p:spPr>
          <a:xfrm>
            <a:off x="91440" y="1333080"/>
            <a:ext cx="3200040" cy="2027880"/>
          </a:xfrm>
          <a:prstGeom prst="rect">
            <a:avLst/>
          </a:prstGeom>
          <a:ln>
            <a:noFill/>
          </a:ln>
        </p:spPr>
      </p:pic>
      <p:sp>
        <p:nvSpPr>
          <p:cNvPr id="313" name="CustomShape 1"/>
          <p:cNvSpPr/>
          <p:nvPr/>
        </p:nvSpPr>
        <p:spPr>
          <a:xfrm>
            <a:off x="182880" y="476640"/>
            <a:ext cx="3200040" cy="373320"/>
          </a:xfrm>
          <a:prstGeom prst="rect">
            <a:avLst/>
          </a:prstGeom>
          <a:solidFill>
            <a:srgbClr val="ffd8c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Some of my own ggplots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3474720" y="238320"/>
            <a:ext cx="182520" cy="1825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"/>
          <p:cNvSpPr/>
          <p:nvPr/>
        </p:nvSpPr>
        <p:spPr>
          <a:xfrm>
            <a:off x="6534720" y="202320"/>
            <a:ext cx="182520" cy="1825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/>
          <a:srcRect l="13976" t="13515" r="65551" b="75199"/>
          <a:stretch/>
        </p:blipFill>
        <p:spPr>
          <a:xfrm>
            <a:off x="657000" y="457560"/>
            <a:ext cx="2653560" cy="82224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2"/>
          <a:srcRect l="9486" t="8675" r="35177" b="5844"/>
          <a:stretch/>
        </p:blipFill>
        <p:spPr>
          <a:xfrm>
            <a:off x="3657600" y="457560"/>
            <a:ext cx="5577480" cy="4845600"/>
          </a:xfrm>
          <a:prstGeom prst="rect">
            <a:avLst/>
          </a:prstGeom>
          <a:ln>
            <a:noFill/>
          </a:ln>
        </p:spPr>
      </p:pic>
      <p:sp>
        <p:nvSpPr>
          <p:cNvPr id="318" name="CustomShape 1"/>
          <p:cNvSpPr/>
          <p:nvPr/>
        </p:nvSpPr>
        <p:spPr>
          <a:xfrm>
            <a:off x="365760" y="1737360"/>
            <a:ext cx="3200040" cy="36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Free, open source graphics design platform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Similar to photoshop and adobe illustrator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Allows you to arrange and edit figures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Saved ggplot images can be imported into inkscape and easily edited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ggplot2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Building graphs layer-by-layer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800080"/>
                </a:solidFill>
                <a:latin typeface="Arial"/>
              </a:rPr>
              <a:t>piping operator: +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Input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: dataframe (tidy or long format)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Output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: ggplot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822960" y="3683160"/>
            <a:ext cx="8046360" cy="18946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ggplot(data, aes(x=…, y=…, color = …, fill = …)) 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geom_point()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 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theme_classic() 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labs(x = </a:t>
            </a:r>
            <a:r>
              <a:rPr b="0" lang="en-US" sz="2200" spc="-1" strike="noStrike">
                <a:solidFill>
                  <a:srgbClr val="158466"/>
                </a:solidFill>
                <a:latin typeface="Arial"/>
              </a:rPr>
              <a:t>“…”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, y = </a:t>
            </a:r>
            <a:r>
              <a:rPr b="0" lang="en-US" sz="2200" spc="-1" strike="noStrike">
                <a:solidFill>
                  <a:srgbClr val="158466"/>
                </a:solidFill>
                <a:latin typeface="Arial"/>
              </a:rPr>
              <a:t>“…”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, title = </a:t>
            </a:r>
            <a:r>
              <a:rPr b="0" lang="en-US" sz="2200" spc="-1" strike="noStrike">
                <a:solidFill>
                  <a:srgbClr val="158466"/>
                </a:solidFill>
                <a:latin typeface="Arial"/>
              </a:rPr>
              <a:t>“...”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) 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theme(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&lt;args&gt;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5" dur="indefinite" restart="never" nodeType="tmRoot">
          <p:childTnLst>
            <p:seq>
              <p:cTn id="536" dur="indefinite" nodeType="mainSeq">
                <p:childTnLst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330120" y="2037600"/>
            <a:ext cx="945360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ggplot(data = 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</a:rPr>
              <a:t>df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   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mapping = aes(x =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col_name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,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                            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y =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col_name,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                            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color =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 col_name,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                            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fill =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col_name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)  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  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1005840" y="267480"/>
            <a:ext cx="8046360" cy="11138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ggplot(df, aes(x=…, y=…, color = …, fill = …))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7498080" y="2651760"/>
            <a:ext cx="1371240" cy="1371240"/>
          </a:xfrm>
          <a:prstGeom prst="ellipse">
            <a:avLst/>
          </a:prstGeom>
          <a:solidFill>
            <a:srgbClr val="bbe33d"/>
          </a:solidFill>
          <a:ln w="91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4"/>
          <p:cNvSpPr/>
          <p:nvPr/>
        </p:nvSpPr>
        <p:spPr>
          <a:xfrm>
            <a:off x="7899840" y="3183840"/>
            <a:ext cx="639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68a1a"/>
                </a:solidFill>
                <a:latin typeface="Arial"/>
              </a:rPr>
              <a:t>Fill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6" name="CustomShape 5"/>
          <p:cNvSpPr/>
          <p:nvPr/>
        </p:nvSpPr>
        <p:spPr>
          <a:xfrm>
            <a:off x="8631360" y="3859920"/>
            <a:ext cx="786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Color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3" dur="indefinite" restart="never" nodeType="tmRoot">
          <p:childTnLst>
            <p:seq>
              <p:cTn id="554" dur="indefinite" nodeType="mainSeq">
                <p:childTnLst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" descr=""/>
          <p:cNvPicPr/>
          <p:nvPr/>
        </p:nvPicPr>
        <p:blipFill>
          <a:blip r:embed="rId1"/>
          <a:srcRect l="18319" t="30044" r="55380" b="19962"/>
          <a:stretch/>
        </p:blipFill>
        <p:spPr>
          <a:xfrm>
            <a:off x="77760" y="1361520"/>
            <a:ext cx="3079440" cy="32914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28" name="" descr=""/>
          <p:cNvPicPr/>
          <p:nvPr/>
        </p:nvPicPr>
        <p:blipFill>
          <a:blip r:embed="rId2"/>
          <a:srcRect l="18319" t="36493" r="48122" b="11895"/>
          <a:stretch/>
        </p:blipFill>
        <p:spPr>
          <a:xfrm>
            <a:off x="3297600" y="1361520"/>
            <a:ext cx="3641400" cy="31492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29" name="" descr=""/>
          <p:cNvPicPr/>
          <p:nvPr/>
        </p:nvPicPr>
        <p:blipFill>
          <a:blip r:embed="rId3"/>
          <a:srcRect l="18319" t="36493" r="55380" b="11895"/>
          <a:stretch/>
        </p:blipFill>
        <p:spPr>
          <a:xfrm>
            <a:off x="7040880" y="1361880"/>
            <a:ext cx="2925720" cy="32284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30" name="CustomShape 1"/>
          <p:cNvSpPr/>
          <p:nvPr/>
        </p:nvSpPr>
        <p:spPr>
          <a:xfrm>
            <a:off x="483840" y="825840"/>
            <a:ext cx="2259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 color assignment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3840480" y="498960"/>
            <a:ext cx="2742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Color by group: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Color assigned in </a:t>
            </a:r>
            <a:r>
              <a:rPr b="1" lang="en-US" sz="1800" spc="-1" strike="noStrike">
                <a:latin typeface="Arial"/>
              </a:rPr>
              <a:t>aes()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7116840" y="498960"/>
            <a:ext cx="3032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Color all data points: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Color assigned in </a:t>
            </a:r>
            <a:r>
              <a:rPr b="1" lang="en-US" sz="1800" spc="-1" strike="noStrike">
                <a:latin typeface="Arial"/>
              </a:rPr>
              <a:t>geom()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7" dur="indefinite" restart="never" nodeType="tmRoot">
          <p:childTnLst>
            <p:seq>
              <p:cTn id="588" dur="indefinite" nodeType="mainSeq">
                <p:childTnLst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" descr=""/>
          <p:cNvPicPr/>
          <p:nvPr/>
        </p:nvPicPr>
        <p:blipFill>
          <a:blip r:embed="rId1"/>
          <a:srcRect l="18319" t="36493" r="48122" b="11895"/>
          <a:stretch/>
        </p:blipFill>
        <p:spPr>
          <a:xfrm>
            <a:off x="817200" y="1178640"/>
            <a:ext cx="3641400" cy="31492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34" name="CustomShape 1"/>
          <p:cNvSpPr/>
          <p:nvPr/>
        </p:nvSpPr>
        <p:spPr>
          <a:xfrm>
            <a:off x="1180080" y="640080"/>
            <a:ext cx="25657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Color assigned in </a:t>
            </a:r>
            <a:r>
              <a:rPr b="1" lang="en-US" sz="1800" spc="-1" strike="noStrike">
                <a:latin typeface="Arial"/>
              </a:rPr>
              <a:t>aes()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2"/>
          <a:srcRect l="18319" t="38107" r="47923" b="8672"/>
          <a:stretch/>
        </p:blipFill>
        <p:spPr>
          <a:xfrm>
            <a:off x="5195160" y="1133640"/>
            <a:ext cx="3814920" cy="33825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36" name="CustomShape 2"/>
          <p:cNvSpPr/>
          <p:nvPr/>
        </p:nvSpPr>
        <p:spPr>
          <a:xfrm>
            <a:off x="5164560" y="460080"/>
            <a:ext cx="4571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Customize colors in </a:t>
            </a:r>
            <a:r>
              <a:rPr b="1" lang="en-US" sz="1800" spc="-1" strike="noStrike">
                <a:latin typeface="Arial"/>
                <a:ea typeface="Noto Sans CJK SC"/>
              </a:rPr>
              <a:t>scale_color_manual(</a:t>
            </a:r>
            <a:r>
              <a:rPr b="1" lang="en-US" sz="1600" spc="-1" strike="noStrike">
                <a:latin typeface="Arial"/>
                <a:ea typeface="Noto Sans CJK SC"/>
              </a:rPr>
              <a:t>values = c(“…”)</a:t>
            </a:r>
            <a:r>
              <a:rPr b="1" lang="en-US" sz="1800" spc="-1" strike="noStrike">
                <a:latin typeface="Arial"/>
                <a:ea typeface="Noto Sans CJK SC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5032080" y="4609800"/>
            <a:ext cx="4867560" cy="99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Also see </a:t>
            </a:r>
            <a:r>
              <a:rPr b="1" lang="en-US" sz="1600" spc="-1" strike="noStrike">
                <a:latin typeface="Arial"/>
              </a:rPr>
              <a:t>scale_fill_manual( values = c(“…”))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Number of values </a:t>
            </a:r>
            <a:r>
              <a:rPr b="0" lang="en-US" sz="1600" spc="-1" strike="noStrike">
                <a:latin typeface="Arial"/>
                <a:ea typeface="Arial"/>
              </a:rPr>
              <a:t>≥ number of unique “supp” values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Arial"/>
              </a:rPr>
              <a:t>Order of “supp” values = factor level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7" dur="indefinite" restart="never" nodeType="tmRoot">
          <p:childTnLst>
            <p:seq>
              <p:cTn id="608" dur="indefinite" nodeType="mainSeq">
                <p:childTnLst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Table 1"/>
          <p:cNvGraphicFramePr/>
          <p:nvPr/>
        </p:nvGraphicFramePr>
        <p:xfrm>
          <a:off x="372600" y="3143880"/>
          <a:ext cx="9187200" cy="1510560"/>
        </p:xfrm>
        <a:graphic>
          <a:graphicData uri="http://schemas.openxmlformats.org/drawingml/2006/table">
            <a:tbl>
              <a:tblPr/>
              <a:tblGrid>
                <a:gridCol w="401040"/>
                <a:gridCol w="1193040"/>
                <a:gridCol w="1575360"/>
                <a:gridCol w="1006200"/>
                <a:gridCol w="685440"/>
                <a:gridCol w="1655640"/>
                <a:gridCol w="970200"/>
                <a:gridCol w="1700640"/>
              </a:tblGrid>
              <a:tr h="400320">
                <a:tc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chromosome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genomic_coordinate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nucleotide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strand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upstream_sequence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seq_length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sequence_frequnency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2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25136245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+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FreeMono"/>
                        </a:rPr>
                        <a:t>AGTCATGCTG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0.002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72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8692145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FreeMono"/>
                        </a:rPr>
                        <a:t>TGCTGGTC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0.134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2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69314589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+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FreeMono"/>
                        </a:rPr>
                        <a:t>GCTAGTCAAAC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0.894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87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x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93148894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-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FreeMono"/>
                        </a:rPr>
                        <a:t>AGCTCGAAA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0.000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0" name="CustomShape 2"/>
          <p:cNvSpPr/>
          <p:nvPr/>
        </p:nvSpPr>
        <p:spPr>
          <a:xfrm>
            <a:off x="1189080" y="752760"/>
            <a:ext cx="6583320" cy="179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What data types is each column?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	</a:t>
            </a:r>
            <a:r>
              <a:rPr b="0" lang="en-US" sz="1600" spc="-1" strike="noStrike">
                <a:latin typeface="Arial"/>
              </a:rPr>
              <a:t>character </a:t>
            </a:r>
            <a:r>
              <a:rPr b="0" lang="en-US" sz="1600" spc="-1" strike="noStrike">
                <a:solidFill>
                  <a:srgbClr val="3465a4"/>
                </a:solidFill>
                <a:latin typeface="Arial"/>
              </a:rPr>
              <a:t>(  “hello world!”  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465a4"/>
                </a:solidFill>
                <a:latin typeface="Arial"/>
              </a:rPr>
              <a:t>	</a:t>
            </a:r>
            <a:r>
              <a:rPr b="0" lang="en-US" sz="1600" spc="-1" strike="noStrike">
                <a:solidFill>
                  <a:srgbClr val="3465a4"/>
                </a:solidFill>
                <a:latin typeface="Arial"/>
              </a:rPr>
              <a:t>factor (ordered catagorical data)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465a4"/>
                </a:solidFill>
                <a:latin typeface="Arial"/>
              </a:rPr>
              <a:t>	</a:t>
            </a:r>
            <a:r>
              <a:rPr b="0" lang="en-US" sz="1600" spc="-1" strike="noStrike">
                <a:solidFill>
                  <a:srgbClr val="3465a4"/>
                </a:solidFill>
                <a:latin typeface="Arial"/>
              </a:rPr>
              <a:t>numeric (integer, double)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465a4"/>
                </a:solidFill>
                <a:latin typeface="Arial"/>
              </a:rPr>
              <a:t>	</a:t>
            </a:r>
            <a:r>
              <a:rPr b="0" lang="en-US" sz="1600" spc="-1" strike="noStrike">
                <a:solidFill>
                  <a:srgbClr val="3465a4"/>
                </a:solidFill>
                <a:latin typeface="Arial"/>
              </a:rPr>
              <a:t>dates and times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465a4"/>
                </a:solidFill>
                <a:latin typeface="Arial"/>
              </a:rPr>
              <a:t>	</a:t>
            </a:r>
            <a:r>
              <a:rPr b="0" lang="en-US" sz="1600" spc="-1" strike="noStrike">
                <a:solidFill>
                  <a:srgbClr val="3465a4"/>
                </a:solidFill>
                <a:latin typeface="Arial"/>
              </a:rPr>
              <a:t>null/missing values (NA)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" descr=""/>
          <p:cNvPicPr/>
          <p:nvPr/>
        </p:nvPicPr>
        <p:blipFill>
          <a:blip r:embed="rId1"/>
          <a:srcRect l="18319" t="36493" r="48122" b="11895"/>
          <a:stretch/>
        </p:blipFill>
        <p:spPr>
          <a:xfrm>
            <a:off x="817200" y="1178640"/>
            <a:ext cx="3641400" cy="31492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39" name="CustomShape 1"/>
          <p:cNvSpPr/>
          <p:nvPr/>
        </p:nvSpPr>
        <p:spPr>
          <a:xfrm>
            <a:off x="1180080" y="640080"/>
            <a:ext cx="25657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Color assigned in </a:t>
            </a:r>
            <a:r>
              <a:rPr b="1" lang="en-US" sz="1800" spc="-1" strike="noStrike">
                <a:latin typeface="Arial"/>
              </a:rPr>
              <a:t>aes()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5689080" y="344880"/>
            <a:ext cx="30171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facet_wrap( ~ col_name)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2"/>
          <a:srcRect l="18512" t="23195" r="50652" b="21974"/>
          <a:stretch/>
        </p:blipFill>
        <p:spPr>
          <a:xfrm>
            <a:off x="5212800" y="766440"/>
            <a:ext cx="3931200" cy="393120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42" name="CustomShape 3"/>
          <p:cNvSpPr/>
          <p:nvPr/>
        </p:nvSpPr>
        <p:spPr>
          <a:xfrm>
            <a:off x="5140080" y="4846320"/>
            <a:ext cx="42973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Also see </a:t>
            </a:r>
            <a:r>
              <a:rPr b="1" lang="en-US" sz="1600" spc="-1" strike="noStrike">
                <a:latin typeface="Arial"/>
              </a:rPr>
              <a:t>facet_grid(</a:t>
            </a:r>
            <a:r>
              <a:rPr b="0" lang="en-US" sz="1600" spc="-1" strike="noStrike">
                <a:latin typeface="Arial"/>
              </a:rPr>
              <a:t>col_name</a:t>
            </a:r>
            <a:r>
              <a:rPr b="1" lang="en-US" sz="1600" spc="-1" strike="noStrike">
                <a:latin typeface="Arial"/>
              </a:rPr>
              <a:t> ~ </a:t>
            </a:r>
            <a:r>
              <a:rPr b="0" lang="en-US" sz="1600" spc="-1" strike="noStrike">
                <a:latin typeface="Arial"/>
              </a:rPr>
              <a:t>col_name</a:t>
            </a:r>
            <a:r>
              <a:rPr b="1" lang="en-US" sz="1600" spc="-1" strike="noStrike">
                <a:latin typeface="Arial"/>
              </a:rPr>
              <a:t>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7" dur="indefinite" restart="never" nodeType="tmRoot">
          <p:childTnLst>
            <p:seq>
              <p:cTn id="628" dur="indefinite" nodeType="mainSeq">
                <p:childTnLst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1005840" y="267840"/>
            <a:ext cx="8046360" cy="11138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ggplot(df, aes(x=…, y=…, color = …, fill = …)) 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1005840" y="267480"/>
            <a:ext cx="8046360" cy="11138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ggplot(df, aes(x=…, y=…, color = …, fill = …)) 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geom_point()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rcRect l="18512" t="31258" r="26156" b="5844"/>
          <a:stretch/>
        </p:blipFill>
        <p:spPr>
          <a:xfrm>
            <a:off x="3411720" y="1502280"/>
            <a:ext cx="6006240" cy="3839760"/>
          </a:xfrm>
          <a:prstGeom prst="rect">
            <a:avLst/>
          </a:prstGeom>
          <a:ln>
            <a:noFill/>
          </a:ln>
        </p:spPr>
      </p:pic>
      <p:sp>
        <p:nvSpPr>
          <p:cNvPr id="346" name="CustomShape 3"/>
          <p:cNvSpPr/>
          <p:nvPr/>
        </p:nvSpPr>
        <p:spPr>
          <a:xfrm>
            <a:off x="640080" y="1508040"/>
            <a:ext cx="2642760" cy="178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geom_point generates a dot plot, but there are many other geoms/graphs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Other types of graphs: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91efb"/>
                </a:solidFill>
                <a:latin typeface="Arial"/>
              </a:rPr>
              <a:t>https://www.r-graph-gallery.com/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9" dur="indefinite" restart="never" nodeType="tmRoot">
          <p:childTnLst>
            <p:seq>
              <p:cTn id="640" dur="indefinite" nodeType="mainSeq">
                <p:childTnLst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4353120" y="1005840"/>
            <a:ext cx="15541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geom_jitter()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rcRect l="18319" t="36493" r="48122" b="11895"/>
          <a:stretch/>
        </p:blipFill>
        <p:spPr>
          <a:xfrm>
            <a:off x="280800" y="1462320"/>
            <a:ext cx="3154320" cy="279072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49" name="CustomShape 2"/>
          <p:cNvSpPr/>
          <p:nvPr/>
        </p:nvSpPr>
        <p:spPr>
          <a:xfrm>
            <a:off x="1049760" y="986400"/>
            <a:ext cx="174276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geom_point()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2"/>
          <a:srcRect l="18561" t="23195" r="47878" b="23587"/>
          <a:stretch/>
        </p:blipFill>
        <p:spPr>
          <a:xfrm>
            <a:off x="6831720" y="1463400"/>
            <a:ext cx="3129120" cy="279072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51" name="" descr=""/>
          <p:cNvPicPr/>
          <p:nvPr/>
        </p:nvPicPr>
        <p:blipFill>
          <a:blip r:embed="rId3"/>
          <a:srcRect l="18561" t="23195" r="47878" b="23587"/>
          <a:stretch/>
        </p:blipFill>
        <p:spPr>
          <a:xfrm>
            <a:off x="3568680" y="1463400"/>
            <a:ext cx="3129120" cy="279072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52" name="CustomShape 3"/>
          <p:cNvSpPr/>
          <p:nvPr/>
        </p:nvSpPr>
        <p:spPr>
          <a:xfrm>
            <a:off x="7575840" y="1038960"/>
            <a:ext cx="191988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geom_boxplot()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1005840" y="267480"/>
            <a:ext cx="8046360" cy="1283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ggplot(df, aes(x=…, y=…, color = …, fill = …)) 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geom_point()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 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theme_classic()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rcRect l="18512" t="28031" r="47929" b="17137"/>
          <a:stretch/>
        </p:blipFill>
        <p:spPr>
          <a:xfrm>
            <a:off x="465120" y="2259720"/>
            <a:ext cx="2926080" cy="26888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55" name="" descr=""/>
          <p:cNvPicPr/>
          <p:nvPr/>
        </p:nvPicPr>
        <p:blipFill>
          <a:blip r:embed="rId2"/>
          <a:srcRect l="18512" t="23195" r="47929" b="21974"/>
          <a:stretch/>
        </p:blipFill>
        <p:spPr>
          <a:xfrm>
            <a:off x="3586680" y="2259720"/>
            <a:ext cx="2926080" cy="26888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56" name="" descr=""/>
          <p:cNvPicPr/>
          <p:nvPr/>
        </p:nvPicPr>
        <p:blipFill>
          <a:blip r:embed="rId3"/>
          <a:srcRect l="18512" t="23195" r="47929" b="21974"/>
          <a:stretch/>
        </p:blipFill>
        <p:spPr>
          <a:xfrm>
            <a:off x="6766200" y="2260080"/>
            <a:ext cx="2926080" cy="26884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57" name="CustomShape 2"/>
          <p:cNvSpPr/>
          <p:nvPr/>
        </p:nvSpPr>
        <p:spPr>
          <a:xfrm>
            <a:off x="1645920" y="5076000"/>
            <a:ext cx="7314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Other themes: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https://ggplot2.tidyverse.org/reference/ggtheme.html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1050480" y="1847880"/>
            <a:ext cx="198324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theme_classic()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9" name="CustomShape 4"/>
          <p:cNvSpPr/>
          <p:nvPr/>
        </p:nvSpPr>
        <p:spPr>
          <a:xfrm>
            <a:off x="4218480" y="1848240"/>
            <a:ext cx="198324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theme_void()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0" name="CustomShape 5"/>
          <p:cNvSpPr/>
          <p:nvPr/>
        </p:nvSpPr>
        <p:spPr>
          <a:xfrm>
            <a:off x="7494480" y="1848600"/>
            <a:ext cx="198324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theme_bw()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1" dur="indefinite" restart="never" nodeType="tmRoot">
          <p:childTnLst>
            <p:seq>
              <p:cTn id="652" dur="indefinite" nodeType="mainSeq">
                <p:childTnLst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1005840" y="267480"/>
            <a:ext cx="8046360" cy="15958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ggplot(df, aes(x=…, y=…, color = …, fill = …)) 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geom_point()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 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theme_classic() 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labs(x = </a:t>
            </a:r>
            <a:r>
              <a:rPr b="1" lang="en-US" sz="2200" spc="-1" strike="noStrike">
                <a:solidFill>
                  <a:srgbClr val="158466"/>
                </a:solidFill>
                <a:latin typeface="Arial"/>
              </a:rPr>
              <a:t>“…”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, y = </a:t>
            </a:r>
            <a:r>
              <a:rPr b="1" lang="en-US" sz="2200" spc="-1" strike="noStrike">
                <a:solidFill>
                  <a:srgbClr val="158466"/>
                </a:solidFill>
                <a:latin typeface="Arial"/>
              </a:rPr>
              <a:t>“…”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 , title = </a:t>
            </a:r>
            <a:r>
              <a:rPr b="1" lang="en-US" sz="2200" spc="-1" strike="noStrike">
                <a:solidFill>
                  <a:srgbClr val="158466"/>
                </a:solidFill>
                <a:latin typeface="Arial"/>
              </a:rPr>
              <a:t>“...”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rcRect l="18512" t="47388" r="50652" b="12297"/>
          <a:stretch/>
        </p:blipFill>
        <p:spPr>
          <a:xfrm>
            <a:off x="5309640" y="2103120"/>
            <a:ext cx="4296960" cy="315936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rcRect l="20327" t="32861" r="53679" b="60105"/>
          <a:stretch/>
        </p:blipFill>
        <p:spPr>
          <a:xfrm>
            <a:off x="274320" y="2743200"/>
            <a:ext cx="4804920" cy="73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9" dur="indefinite" restart="never" nodeType="tmRoot">
          <p:childTnLst>
            <p:seq>
              <p:cTn id="670" dur="indefinite" nodeType="mainSeq">
                <p:childTnLst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1005840" y="267480"/>
            <a:ext cx="8046360" cy="18356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ggplot(data, aes(x=…, y=…, color = …, fill = …)) 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geom_point()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 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theme_classic() 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labs(x = </a:t>
            </a:r>
            <a:r>
              <a:rPr b="0" lang="en-US" sz="2200" spc="-1" strike="noStrike">
                <a:solidFill>
                  <a:srgbClr val="158466"/>
                </a:solidFill>
                <a:latin typeface="Arial"/>
              </a:rPr>
              <a:t>“…”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, y = </a:t>
            </a:r>
            <a:r>
              <a:rPr b="0" lang="en-US" sz="2200" spc="-1" strike="noStrike">
                <a:solidFill>
                  <a:srgbClr val="158466"/>
                </a:solidFill>
                <a:latin typeface="Arial"/>
              </a:rPr>
              <a:t>“…”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, title = </a:t>
            </a:r>
            <a:r>
              <a:rPr b="0" lang="en-US" sz="2200" spc="-1" strike="noStrike">
                <a:solidFill>
                  <a:srgbClr val="158466"/>
                </a:solidFill>
                <a:latin typeface="Arial"/>
              </a:rPr>
              <a:t>“...”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) </a:t>
            </a:r>
            <a:r>
              <a:rPr b="0" lang="en-US" sz="2200" spc="-1" strike="noStrike">
                <a:solidFill>
                  <a:srgbClr val="800080"/>
                </a:solidFill>
                <a:latin typeface="Arial"/>
              </a:rPr>
              <a:t>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theme(</a:t>
            </a:r>
            <a:r>
              <a:rPr b="1" i="1" lang="en-US" sz="2200" spc="-1" strike="noStrike">
                <a:solidFill>
                  <a:srgbClr val="000000"/>
                </a:solidFill>
                <a:latin typeface="Arial"/>
              </a:rPr>
              <a:t>&lt;args&gt;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097280" y="2468880"/>
            <a:ext cx="72234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themes() allows you to customize text options and more!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1097280" y="416880"/>
            <a:ext cx="7863480" cy="1625760"/>
          </a:xfrm>
          <a:prstGeom prst="rect">
            <a:avLst/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theme( </a:t>
            </a:r>
            <a:endParaRPr b="0" lang="en-US" sz="18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    </a:t>
            </a:r>
            <a:r>
              <a:rPr b="0" lang="en-US" sz="1800" spc="-1" strike="noStrike">
                <a:latin typeface="Arial"/>
              </a:rPr>
              <a:t>plot.title = </a:t>
            </a:r>
            <a:r>
              <a:rPr b="1" lang="en-US" sz="1800" spc="-1" strike="noStrike">
                <a:latin typeface="Arial"/>
              </a:rPr>
              <a:t>element_text</a:t>
            </a:r>
            <a:r>
              <a:rPr b="0" lang="en-US" sz="1800" spc="-1" strike="noStrike">
                <a:latin typeface="Arial"/>
              </a:rPr>
              <a:t>(hjust =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0.5, size = 14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, color =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“pink”),</a:t>
            </a:r>
            <a:endParaRPr b="0" lang="en-US" sz="18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   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axis.title = </a:t>
            </a:r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element_text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(size =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10, color=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"black"),</a:t>
            </a:r>
            <a:endParaRPr b="0" lang="en-US" sz="18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          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axis.text = </a:t>
            </a:r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element_text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(size =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10, color=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"black"),</a:t>
            </a:r>
            <a:endParaRPr b="0" lang="en-US" sz="18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          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axis.ticks =  </a:t>
            </a:r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element_line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(color="red" )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  <a:ea typeface="Noto Sans CJK SC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097280" y="70560"/>
            <a:ext cx="7863480" cy="345960"/>
          </a:xfrm>
          <a:prstGeom prst="rect">
            <a:avLst/>
          </a:prstGeom>
          <a:solidFill>
            <a:srgbClr val="ffd8c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All text on graph can be customized using </a:t>
            </a:r>
            <a:r>
              <a:rPr b="1" lang="en-US" sz="1800" spc="-1" strike="noStrike">
                <a:latin typeface="Arial"/>
              </a:rPr>
              <a:t>theme</a:t>
            </a:r>
            <a:r>
              <a:rPr b="0" lang="en-US" sz="1800" spc="-1" strike="noStrike">
                <a:latin typeface="Arial"/>
              </a:rPr>
              <a:t>()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1097640" y="2469240"/>
            <a:ext cx="7863480" cy="1625760"/>
          </a:xfrm>
          <a:prstGeom prst="rect">
            <a:avLst/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theme(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          </a:t>
            </a:r>
            <a:r>
              <a:rPr b="0" lang="en-US" sz="1800" spc="-1" strike="noStrike">
                <a:latin typeface="Arial"/>
              </a:rPr>
              <a:t>axis.text.x = </a:t>
            </a:r>
            <a:r>
              <a:rPr b="1" lang="en-US" sz="1800" spc="-1" strike="noStrike">
                <a:latin typeface="Arial"/>
              </a:rPr>
              <a:t>element_text</a:t>
            </a:r>
            <a:r>
              <a:rPr b="0" lang="en-US" sz="1800" spc="-1" strike="noStrike">
                <a:latin typeface="Arial"/>
              </a:rPr>
              <a:t>(size =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10, color=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"black"),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          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axis.text.y = </a:t>
            </a:r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element_text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(size =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10, color=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"black"),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          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axis.title.x = </a:t>
            </a:r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element_text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(size =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10, color=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"black"),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          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axis.title.y = </a:t>
            </a:r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element_text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(size =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10, color=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"black")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097280" y="2122920"/>
            <a:ext cx="7863480" cy="345960"/>
          </a:xfrm>
          <a:prstGeom prst="rect">
            <a:avLst/>
          </a:prstGeom>
          <a:solidFill>
            <a:srgbClr val="ffd8c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axis customization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CustomShape 5"/>
          <p:cNvSpPr/>
          <p:nvPr/>
        </p:nvSpPr>
        <p:spPr>
          <a:xfrm>
            <a:off x="1098000" y="4521600"/>
            <a:ext cx="7863480" cy="1113840"/>
          </a:xfrm>
          <a:prstGeom prst="rect">
            <a:avLst/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theme(legend.position =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c(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,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 , 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# coordinate position of legend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           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legend.title = </a:t>
            </a:r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element_text</a:t>
            </a: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(size=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10),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          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legend.text = </a:t>
            </a:r>
            <a:r>
              <a:rPr b="1" lang="en-US" sz="1800" spc="-1" strike="noStrike">
                <a:solidFill>
                  <a:srgbClr val="091efb"/>
                </a:solidFill>
                <a:latin typeface="Arial"/>
              </a:rPr>
              <a:t>element_text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(size=10)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1" name="CustomShape 6"/>
          <p:cNvSpPr/>
          <p:nvPr/>
        </p:nvSpPr>
        <p:spPr>
          <a:xfrm>
            <a:off x="1097280" y="4175280"/>
            <a:ext cx="7863840" cy="345960"/>
          </a:xfrm>
          <a:prstGeom prst="rect">
            <a:avLst/>
          </a:prstGeom>
          <a:solidFill>
            <a:srgbClr val="ffd8c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legend customization </a:t>
            </a:r>
            <a:r>
              <a:rPr b="0" lang="en-US" sz="700" spc="-1" strike="noStrike">
                <a:solidFill>
                  <a:srgbClr val="091efb"/>
                </a:solidFill>
                <a:latin typeface="Arial"/>
              </a:rPr>
              <a:t>http://www.sthda.com/english/wiki/ggplot2-legend-easy-steps-to-change-the-position-and-the-appearance-of-a-graph-legend-in-r-software</a:t>
            </a:r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7" dur="indefinite" restart="never" nodeType="tmRoot">
          <p:childTnLst>
            <p:seq>
              <p:cTn id="678" dur="indefinite" nodeType="mainSeq">
                <p:childTnLst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" descr=""/>
          <p:cNvPicPr/>
          <p:nvPr/>
        </p:nvPicPr>
        <p:blipFill>
          <a:blip r:embed="rId1"/>
          <a:srcRect l="18785" t="26418" r="42211" b="15524"/>
          <a:stretch/>
        </p:blipFill>
        <p:spPr>
          <a:xfrm>
            <a:off x="4805640" y="457200"/>
            <a:ext cx="5069520" cy="42440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73" name="" descr=""/>
          <p:cNvPicPr/>
          <p:nvPr/>
        </p:nvPicPr>
        <p:blipFill>
          <a:blip r:embed="rId2"/>
          <a:srcRect l="18783" t="19969" r="47657" b="18751"/>
          <a:stretch/>
        </p:blipFill>
        <p:spPr>
          <a:xfrm>
            <a:off x="254880" y="457200"/>
            <a:ext cx="4361760" cy="44798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7" dur="indefinite" restart="never" nodeType="tmRoot">
          <p:childTnLst>
            <p:seq>
              <p:cTn id="698" dur="indefinite" nodeType="mainSeq">
                <p:childTnLst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1097280" y="632880"/>
            <a:ext cx="7863480" cy="2110320"/>
          </a:xfrm>
          <a:prstGeom prst="rect">
            <a:avLst/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ggsave(plot = &lt;plot&gt;,       </a:t>
            </a:r>
            <a:r>
              <a:rPr b="0" lang="en-US" sz="1800" spc="-1" strike="noStrike">
                <a:solidFill>
                  <a:srgbClr val="2a6099"/>
                </a:solidFill>
                <a:latin typeface="Arial"/>
              </a:rPr>
              <a:t>#default is last ggplot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filename =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“plot.pdf”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     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path = “./path/to/destination/”,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     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device = “pdf”,    </a:t>
            </a:r>
            <a:r>
              <a:rPr b="0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#png, jpeg, ...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      </a:t>
            </a:r>
            <a:r>
              <a:rPr b="0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width =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&lt;inches&gt;,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     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height = &lt;inches&gt;,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     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dpi =  &lt;dpi&gt;        </a:t>
            </a:r>
            <a:r>
              <a:rPr b="0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#quality, dots per inch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1097280" y="286560"/>
            <a:ext cx="7863480" cy="345960"/>
          </a:xfrm>
          <a:prstGeom prst="rect">
            <a:avLst/>
          </a:prstGeom>
          <a:solidFill>
            <a:srgbClr val="ffd8c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Save your graph        </a:t>
            </a:r>
            <a:r>
              <a:rPr b="0" lang="en-US" sz="1300" spc="-1" strike="noStrike">
                <a:solidFill>
                  <a:srgbClr val="1c26f7"/>
                </a:solidFill>
                <a:latin typeface="Arial"/>
              </a:rPr>
              <a:t>https://ggplot2.tidyverse.org/reference/ggsave.html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1097280" y="3153240"/>
            <a:ext cx="7863480" cy="1881720"/>
          </a:xfrm>
          <a:prstGeom prst="rect">
            <a:avLst/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ggsave(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filename =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“plot.pdf”,      </a:t>
            </a:r>
            <a:r>
              <a:rPr b="0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#you are able to skip the first argument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      </a:t>
            </a:r>
            <a:r>
              <a:rPr b="0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path =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“./figures”,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     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device = “pdf”,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      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width =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4,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     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height = 3,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      </a:t>
            </a:r>
            <a:r>
              <a:rPr b="0" lang="en-US" sz="1800" spc="-1" strike="noStrike">
                <a:solidFill>
                  <a:srgbClr val="091efb"/>
                </a:solidFill>
                <a:latin typeface="Arial"/>
                <a:ea typeface="Noto Sans CJK SC"/>
              </a:rPr>
              <a:t>dpi =  200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1097280" y="2806920"/>
            <a:ext cx="7863480" cy="345960"/>
          </a:xfrm>
          <a:prstGeom prst="rect">
            <a:avLst/>
          </a:prstGeom>
          <a:solidFill>
            <a:srgbClr val="ffd8c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Save your graph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03" dur="indefinite" restart="never" nodeType="tmRoot">
          <p:childTnLst>
            <p:seq>
              <p:cTn id="704" dur="indefinite" nodeType="mainSeq">
                <p:childTnLst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548640" y="457200"/>
            <a:ext cx="6034680" cy="43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Other useful options: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Change axis break points and limits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scale_x_continuous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limits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=c(0,100),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breaks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= (0,25,50,100) 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x axis will have limits with a lower boud of 0 and upper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bound of 100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x axis tick marks will include 0, 25, 50, 75, and 100.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Also see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scale_y_continuous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()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Add text, shapes and lines to graphs   </a:t>
            </a:r>
            <a:r>
              <a:rPr b="0" lang="en-US" sz="1400" spc="-1" strike="noStrike">
                <a:solidFill>
                  <a:srgbClr val="091efb"/>
                </a:solidFill>
                <a:latin typeface="Arial"/>
              </a:rPr>
              <a:t>https://ggplot2.tidyverse.org/reference/annotate.html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annotate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("text",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= 1,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 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= 25,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label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= "Some text")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Will add text at coordinate positions 1,25 (x,y coordinates) that will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say “Some text”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1"/>
          <a:srcRect l="19417" t="44161" r="50654" b="9071"/>
          <a:stretch/>
        </p:blipFill>
        <p:spPr>
          <a:xfrm>
            <a:off x="6927480" y="396720"/>
            <a:ext cx="2547000" cy="2238120"/>
          </a:xfrm>
          <a:prstGeom prst="rect">
            <a:avLst/>
          </a:prstGeom>
          <a:ln>
            <a:noFill/>
          </a:ln>
        </p:spPr>
      </p:pic>
      <p:pic>
        <p:nvPicPr>
          <p:cNvPr id="380" name="" descr=""/>
          <p:cNvPicPr/>
          <p:nvPr/>
        </p:nvPicPr>
        <p:blipFill>
          <a:blip r:embed="rId2"/>
          <a:srcRect l="18785" t="29645" r="50376" b="23587"/>
          <a:stretch/>
        </p:blipFill>
        <p:spPr>
          <a:xfrm>
            <a:off x="6946560" y="3092400"/>
            <a:ext cx="2572560" cy="219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4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Wide format </a:t>
            </a:r>
            <a:r>
              <a:rPr b="0" lang="en-US" sz="4400" spc="-1" strike="noStrike">
                <a:latin typeface="Arial"/>
              </a:rPr>
              <a:t>	</a:t>
            </a:r>
            <a:r>
              <a:rPr b="0" lang="en-US" sz="4400" spc="-1" strike="noStrike">
                <a:latin typeface="Arial"/>
              </a:rPr>
              <a:t>	</a:t>
            </a:r>
            <a:r>
              <a:rPr b="0" lang="en-US" sz="4400" spc="-1" strike="noStrike">
                <a:latin typeface="Arial"/>
              </a:rPr>
              <a:t>	</a:t>
            </a:r>
            <a:r>
              <a:rPr b="0" lang="en-US" sz="4400" spc="-1" strike="noStrike">
                <a:latin typeface="Arial"/>
              </a:rPr>
              <a:t>	</a:t>
            </a:r>
            <a:r>
              <a:rPr b="0" lang="en-US" sz="4400" spc="-1" strike="noStrike">
                <a:latin typeface="Arial"/>
              </a:rPr>
              <a:t>	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	</a:t>
            </a:r>
            <a:r>
              <a:rPr b="0" lang="en-US" sz="4400" spc="-1" strike="noStrike">
                <a:latin typeface="Arial"/>
              </a:rPr>
              <a:t>Long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 flipH="1">
            <a:off x="5724000" y="274320"/>
            <a:ext cx="24120" cy="5120280"/>
          </a:xfrm>
          <a:prstGeom prst="rect">
            <a:avLst/>
          </a:prstGeom>
          <a:solidFill>
            <a:srgbClr val="000000"/>
          </a:solidFill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3"/>
          <p:cNvSpPr/>
          <p:nvPr/>
        </p:nvSpPr>
        <p:spPr>
          <a:xfrm>
            <a:off x="274320" y="942480"/>
            <a:ext cx="4663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Multiple data points (observations) per row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5957280" y="870840"/>
            <a:ext cx="42973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One data point (observation) per row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95" name="Table 5"/>
          <p:cNvGraphicFramePr/>
          <p:nvPr/>
        </p:nvGraphicFramePr>
        <p:xfrm>
          <a:off x="650880" y="2171520"/>
          <a:ext cx="3646440" cy="1049040"/>
        </p:xfrm>
        <a:graphic>
          <a:graphicData uri="http://schemas.openxmlformats.org/drawingml/2006/table">
            <a:tbl>
              <a:tblPr/>
              <a:tblGrid>
                <a:gridCol w="871560"/>
                <a:gridCol w="921960"/>
                <a:gridCol w="921960"/>
                <a:gridCol w="931320"/>
              </a:tblGrid>
              <a:tr h="4305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group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Replicate 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Replicate 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Replicate 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092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092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treatment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6"/>
          <p:cNvGraphicFramePr/>
          <p:nvPr/>
        </p:nvGraphicFramePr>
        <p:xfrm>
          <a:off x="680040" y="4040640"/>
          <a:ext cx="2626200" cy="1400760"/>
        </p:xfrm>
        <a:graphic>
          <a:graphicData uri="http://schemas.openxmlformats.org/drawingml/2006/table">
            <a:tbl>
              <a:tblPr/>
              <a:tblGrid>
                <a:gridCol w="887760"/>
                <a:gridCol w="753840"/>
                <a:gridCol w="984960"/>
              </a:tblGrid>
              <a:tr h="443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replicate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control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latin typeface="Arial"/>
                        </a:rPr>
                        <a:t>treamtment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Replicate 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Replicate 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8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Replicate 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7" name="CustomShape 7"/>
          <p:cNvSpPr/>
          <p:nvPr/>
        </p:nvSpPr>
        <p:spPr>
          <a:xfrm>
            <a:off x="3383280" y="4389120"/>
            <a:ext cx="2011320" cy="1053000"/>
          </a:xfrm>
          <a:prstGeom prst="rect">
            <a:avLst/>
          </a:prstGeom>
          <a:solidFill>
            <a:srgbClr val="ffffd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27000" bIns="27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atin typeface="Arial"/>
              </a:rPr>
              <a:t>“</a:t>
            </a:r>
            <a:r>
              <a:rPr b="1" lang="en-US" sz="1400" spc="-1" strike="noStrike">
                <a:latin typeface="Arial"/>
              </a:rPr>
              <a:t>Tidy data”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→ </a:t>
            </a:r>
            <a:r>
              <a:rPr b="0" lang="en-US" sz="1400" spc="-1" strike="noStrike">
                <a:latin typeface="Arial"/>
              </a:rPr>
              <a:t>Every column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	</a:t>
            </a:r>
            <a:r>
              <a:rPr b="0" lang="en-US" sz="1400" spc="-1" strike="noStrike">
                <a:latin typeface="Arial"/>
              </a:rPr>
              <a:t>is a variable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→ </a:t>
            </a:r>
            <a:r>
              <a:rPr b="0" lang="en-US" sz="1400" spc="-1" strike="noStrike">
                <a:latin typeface="Arial"/>
              </a:rPr>
              <a:t>Every row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	</a:t>
            </a:r>
            <a:r>
              <a:rPr b="0" lang="en-US" sz="1400" spc="-1" strike="noStrike">
                <a:latin typeface="Arial"/>
              </a:rPr>
              <a:t>is an observation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 rot="16200000">
            <a:off x="-151920" y="2560680"/>
            <a:ext cx="103932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c9211e"/>
                </a:solidFill>
                <a:latin typeface="Arial"/>
              </a:rPr>
              <a:t>variables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9" name="CustomShape 9"/>
          <p:cNvSpPr/>
          <p:nvPr/>
        </p:nvSpPr>
        <p:spPr>
          <a:xfrm>
            <a:off x="1005840" y="3386160"/>
            <a:ext cx="91080" cy="639720"/>
          </a:xfrm>
          <a:custGeom>
            <a:avLst/>
            <a:gdLst/>
            <a:ahLst/>
            <a:rect l="l" t="t" r="r" b="b"/>
            <a:pathLst>
              <a:path w="256" h="1780">
                <a:moveTo>
                  <a:pt x="255" y="0"/>
                </a:moveTo>
                <a:cubicBezTo>
                  <a:pt x="191" y="0"/>
                  <a:pt x="127" y="74"/>
                  <a:pt x="127" y="148"/>
                </a:cubicBezTo>
                <a:lnTo>
                  <a:pt x="127" y="741"/>
                </a:lnTo>
                <a:cubicBezTo>
                  <a:pt x="127" y="815"/>
                  <a:pt x="63" y="889"/>
                  <a:pt x="0" y="889"/>
                </a:cubicBezTo>
                <a:cubicBezTo>
                  <a:pt x="63" y="889"/>
                  <a:pt x="127" y="963"/>
                  <a:pt x="127" y="1037"/>
                </a:cubicBezTo>
                <a:lnTo>
                  <a:pt x="127" y="1630"/>
                </a:lnTo>
                <a:cubicBezTo>
                  <a:pt x="127" y="1704"/>
                  <a:pt x="191" y="1779"/>
                  <a:pt x="255" y="1779"/>
                </a:cubicBez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0"/>
          <p:cNvSpPr/>
          <p:nvPr/>
        </p:nvSpPr>
        <p:spPr>
          <a:xfrm>
            <a:off x="1097280" y="4483440"/>
            <a:ext cx="2194200" cy="914040"/>
          </a:xfrm>
          <a:custGeom>
            <a:avLst/>
            <a:gdLst/>
            <a:ahLst/>
            <a:rect l="l" t="t" r="r" b="b"/>
            <a:pathLst>
              <a:path w="6098" h="2542">
                <a:moveTo>
                  <a:pt x="6097" y="0"/>
                </a:moveTo>
                <a:cubicBezTo>
                  <a:pt x="4572" y="0"/>
                  <a:pt x="3048" y="105"/>
                  <a:pt x="3048" y="211"/>
                </a:cubicBezTo>
                <a:lnTo>
                  <a:pt x="3048" y="1058"/>
                </a:lnTo>
                <a:cubicBezTo>
                  <a:pt x="3048" y="1164"/>
                  <a:pt x="1524" y="1270"/>
                  <a:pt x="0" y="1270"/>
                </a:cubicBezTo>
                <a:cubicBezTo>
                  <a:pt x="1524" y="1270"/>
                  <a:pt x="3048" y="1376"/>
                  <a:pt x="3048" y="1482"/>
                </a:cubicBezTo>
                <a:lnTo>
                  <a:pt x="3048" y="2329"/>
                </a:lnTo>
                <a:cubicBezTo>
                  <a:pt x="3048" y="2435"/>
                  <a:pt x="4572" y="2541"/>
                  <a:pt x="6097" y="2541"/>
                </a:cubicBez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1"/>
          <p:cNvSpPr/>
          <p:nvPr/>
        </p:nvSpPr>
        <p:spPr>
          <a:xfrm>
            <a:off x="429840" y="2630160"/>
            <a:ext cx="182520" cy="548280"/>
          </a:xfrm>
          <a:custGeom>
            <a:avLst/>
            <a:gdLst/>
            <a:ahLst/>
            <a:rect l="l" t="t" r="r" b="b"/>
            <a:pathLst>
              <a:path w="510" h="1525">
                <a:moveTo>
                  <a:pt x="509" y="0"/>
                </a:moveTo>
                <a:cubicBezTo>
                  <a:pt x="381" y="0"/>
                  <a:pt x="254" y="63"/>
                  <a:pt x="254" y="127"/>
                </a:cubicBezTo>
                <a:lnTo>
                  <a:pt x="254" y="635"/>
                </a:lnTo>
                <a:cubicBezTo>
                  <a:pt x="254" y="698"/>
                  <a:pt x="127" y="762"/>
                  <a:pt x="0" y="762"/>
                </a:cubicBezTo>
                <a:cubicBezTo>
                  <a:pt x="127" y="762"/>
                  <a:pt x="254" y="826"/>
                  <a:pt x="254" y="889"/>
                </a:cubicBezTo>
                <a:lnTo>
                  <a:pt x="254" y="1397"/>
                </a:lnTo>
                <a:cubicBezTo>
                  <a:pt x="254" y="1461"/>
                  <a:pt x="381" y="1524"/>
                  <a:pt x="509" y="1524"/>
                </a:cubicBezTo>
              </a:path>
            </a:pathLst>
          </a:custGeom>
          <a:noFill/>
          <a:ln w="5472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2"/>
          <p:cNvSpPr/>
          <p:nvPr/>
        </p:nvSpPr>
        <p:spPr>
          <a:xfrm rot="5403000">
            <a:off x="2698200" y="595080"/>
            <a:ext cx="364680" cy="2651040"/>
          </a:xfrm>
          <a:custGeom>
            <a:avLst/>
            <a:gdLst/>
            <a:ahLst/>
            <a:rect l="l" t="t" r="r" b="b"/>
            <a:pathLst>
              <a:path w="1019" h="7367">
                <a:moveTo>
                  <a:pt x="1012" y="0"/>
                </a:moveTo>
                <a:cubicBezTo>
                  <a:pt x="758" y="0"/>
                  <a:pt x="504" y="307"/>
                  <a:pt x="505" y="614"/>
                </a:cubicBezTo>
                <a:lnTo>
                  <a:pt x="507" y="3070"/>
                </a:lnTo>
                <a:cubicBezTo>
                  <a:pt x="506" y="3377"/>
                  <a:pt x="253" y="3684"/>
                  <a:pt x="0" y="3685"/>
                </a:cubicBezTo>
                <a:cubicBezTo>
                  <a:pt x="253" y="3684"/>
                  <a:pt x="508" y="3990"/>
                  <a:pt x="507" y="4297"/>
                </a:cubicBezTo>
                <a:lnTo>
                  <a:pt x="509" y="6753"/>
                </a:lnTo>
                <a:cubicBezTo>
                  <a:pt x="510" y="7060"/>
                  <a:pt x="764" y="7366"/>
                  <a:pt x="1018" y="7366"/>
                </a:cubicBezTo>
              </a:path>
            </a:pathLst>
          </a:custGeom>
          <a:noFill/>
          <a:ln w="54720">
            <a:solidFill>
              <a:srgbClr val="0a17e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3"/>
          <p:cNvSpPr/>
          <p:nvPr/>
        </p:nvSpPr>
        <p:spPr>
          <a:xfrm>
            <a:off x="2192040" y="1405440"/>
            <a:ext cx="144072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a17ed"/>
                </a:solidFill>
                <a:latin typeface="Arial"/>
              </a:rPr>
              <a:t>observations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4" name="CustomShape 14"/>
          <p:cNvSpPr/>
          <p:nvPr/>
        </p:nvSpPr>
        <p:spPr>
          <a:xfrm rot="16200000">
            <a:off x="-371520" y="4510800"/>
            <a:ext cx="146268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a17ed"/>
                </a:solidFill>
                <a:latin typeface="Arial"/>
              </a:rPr>
              <a:t>observations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5" name="CustomShape 15"/>
          <p:cNvSpPr/>
          <p:nvPr/>
        </p:nvSpPr>
        <p:spPr>
          <a:xfrm>
            <a:off x="453240" y="4425120"/>
            <a:ext cx="182520" cy="1005480"/>
          </a:xfrm>
          <a:custGeom>
            <a:avLst/>
            <a:gdLst/>
            <a:ahLst/>
            <a:rect l="l" t="t" r="r" b="b"/>
            <a:pathLst>
              <a:path w="510" h="2796">
                <a:moveTo>
                  <a:pt x="509" y="0"/>
                </a:moveTo>
                <a:cubicBezTo>
                  <a:pt x="381" y="0"/>
                  <a:pt x="254" y="116"/>
                  <a:pt x="254" y="232"/>
                </a:cubicBezTo>
                <a:lnTo>
                  <a:pt x="254" y="1164"/>
                </a:lnTo>
                <a:cubicBezTo>
                  <a:pt x="254" y="1281"/>
                  <a:pt x="127" y="1397"/>
                  <a:pt x="0" y="1397"/>
                </a:cubicBezTo>
                <a:cubicBezTo>
                  <a:pt x="127" y="1397"/>
                  <a:pt x="254" y="1513"/>
                  <a:pt x="254" y="1630"/>
                </a:cubicBezTo>
                <a:lnTo>
                  <a:pt x="254" y="2562"/>
                </a:lnTo>
                <a:cubicBezTo>
                  <a:pt x="254" y="2678"/>
                  <a:pt x="381" y="2795"/>
                  <a:pt x="509" y="2795"/>
                </a:cubicBezTo>
              </a:path>
            </a:pathLst>
          </a:custGeom>
          <a:noFill/>
          <a:ln w="54720">
            <a:solidFill>
              <a:srgbClr val="0a17e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16"/>
          <p:cNvSpPr/>
          <p:nvPr/>
        </p:nvSpPr>
        <p:spPr>
          <a:xfrm rot="5403000">
            <a:off x="2346120" y="3051720"/>
            <a:ext cx="221040" cy="1622160"/>
          </a:xfrm>
          <a:custGeom>
            <a:avLst/>
            <a:gdLst/>
            <a:ahLst/>
            <a:rect l="l" t="t" r="r" b="b"/>
            <a:pathLst>
              <a:path w="621" h="4509">
                <a:moveTo>
                  <a:pt x="612" y="0"/>
                </a:moveTo>
                <a:cubicBezTo>
                  <a:pt x="458" y="0"/>
                  <a:pt x="304" y="187"/>
                  <a:pt x="305" y="375"/>
                </a:cubicBezTo>
                <a:lnTo>
                  <a:pt x="307" y="1878"/>
                </a:lnTo>
                <a:cubicBezTo>
                  <a:pt x="308" y="2066"/>
                  <a:pt x="154" y="2255"/>
                  <a:pt x="0" y="2255"/>
                </a:cubicBezTo>
                <a:cubicBezTo>
                  <a:pt x="154" y="2255"/>
                  <a:pt x="308" y="2441"/>
                  <a:pt x="309" y="2629"/>
                </a:cubicBezTo>
                <a:lnTo>
                  <a:pt x="311" y="4132"/>
                </a:lnTo>
                <a:cubicBezTo>
                  <a:pt x="312" y="4320"/>
                  <a:pt x="466" y="4508"/>
                  <a:pt x="620" y="4508"/>
                </a:cubicBezTo>
              </a:path>
            </a:pathLst>
          </a:custGeom>
          <a:noFill/>
          <a:ln w="5472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7"/>
          <p:cNvSpPr/>
          <p:nvPr/>
        </p:nvSpPr>
        <p:spPr>
          <a:xfrm>
            <a:off x="2031840" y="3442320"/>
            <a:ext cx="112824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c9211e"/>
                </a:solidFill>
                <a:latin typeface="Arial"/>
              </a:rPr>
              <a:t>variables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108" name="Table 18"/>
          <p:cNvGraphicFramePr/>
          <p:nvPr/>
        </p:nvGraphicFramePr>
        <p:xfrm>
          <a:off x="6683400" y="1738800"/>
          <a:ext cx="2791800" cy="1502280"/>
        </p:xfrm>
        <a:graphic>
          <a:graphicData uri="http://schemas.openxmlformats.org/drawingml/2006/table">
            <a:tbl>
              <a:tblPr/>
              <a:tblGrid>
                <a:gridCol w="900360"/>
                <a:gridCol w="820080"/>
                <a:gridCol w="1071720"/>
              </a:tblGrid>
              <a:tr h="262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group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replicate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observation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control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control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control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treatment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29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treatment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21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treatment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27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9" name="CustomShape 19"/>
          <p:cNvSpPr/>
          <p:nvPr/>
        </p:nvSpPr>
        <p:spPr>
          <a:xfrm>
            <a:off x="6763680" y="4114800"/>
            <a:ext cx="2742840" cy="862920"/>
          </a:xfrm>
          <a:prstGeom prst="rect">
            <a:avLst/>
          </a:prstGeom>
          <a:solidFill>
            <a:srgbClr val="ffffd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27000" bIns="27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latin typeface="Arial"/>
              </a:rPr>
              <a:t>All information for each observation is encoded by a row values, and only ONE observation is listed per row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Storing 2D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440640" y="1422000"/>
            <a:ext cx="3787560" cy="8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Excel spreadsheet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2759760" y="1278000"/>
            <a:ext cx="7242840" cy="395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Storing 2D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92640" y="1422000"/>
            <a:ext cx="3787560" cy="8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Delimited text file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rcRect l="4880" t="10345" r="65632" b="58180"/>
          <a:stretch/>
        </p:blipFill>
        <p:spPr>
          <a:xfrm>
            <a:off x="181440" y="2668320"/>
            <a:ext cx="3351960" cy="20113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rcRect l="4846" t="10656" r="67445" b="58180"/>
          <a:stretch/>
        </p:blipFill>
        <p:spPr>
          <a:xfrm>
            <a:off x="3530160" y="2660040"/>
            <a:ext cx="3193920" cy="20196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rcRect l="4904" t="10390" r="67447" b="57365"/>
          <a:stretch/>
        </p:blipFill>
        <p:spPr>
          <a:xfrm>
            <a:off x="6806520" y="2668320"/>
            <a:ext cx="3206880" cy="210276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146880" y="2485440"/>
            <a:ext cx="3291480" cy="23770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4"/>
          <p:cNvSpPr/>
          <p:nvPr/>
        </p:nvSpPr>
        <p:spPr>
          <a:xfrm>
            <a:off x="3494880" y="2485440"/>
            <a:ext cx="3229200" cy="23770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5"/>
          <p:cNvSpPr/>
          <p:nvPr/>
        </p:nvSpPr>
        <p:spPr>
          <a:xfrm>
            <a:off x="6770880" y="2485440"/>
            <a:ext cx="3195720" cy="23770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6"/>
          <p:cNvSpPr/>
          <p:nvPr/>
        </p:nvSpPr>
        <p:spPr>
          <a:xfrm>
            <a:off x="601200" y="2119680"/>
            <a:ext cx="265140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Tab separated (TSV)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7"/>
          <p:cNvSpPr/>
          <p:nvPr/>
        </p:nvSpPr>
        <p:spPr>
          <a:xfrm>
            <a:off x="3785040" y="2119680"/>
            <a:ext cx="276516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Comma separated (CSV)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8"/>
          <p:cNvSpPr/>
          <p:nvPr/>
        </p:nvSpPr>
        <p:spPr>
          <a:xfrm>
            <a:off x="7596720" y="2119680"/>
            <a:ext cx="16981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separated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360" y="22644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Manipulating Dataframes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22960" y="1371600"/>
            <a:ext cx="8595000" cy="41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Add/remove/modifying/retrieving data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Large data frames can be difficult to compute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Efficiency?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Accuracy?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Reproducible?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Transparent?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2022-02-06T16:38:11Z</dcterms:created>
  <dc:creator/>
  <dc:description/>
  <dc:language>en-US</dc:language>
  <cp:lastModifiedBy/>
  <dcterms:modified xsi:type="dcterms:W3CDTF">2023-01-24T13:02:03Z</dcterms:modified>
  <cp:revision>81</cp:revision>
  <dc:subject/>
  <dc:title/>
</cp:coreProperties>
</file>